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ppt" ContentType="application/vnd.ms-powerpoint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2"/>
  </p:notesMasterIdLst>
  <p:handoutMasterIdLst>
    <p:handoutMasterId r:id="rId23"/>
  </p:handoutMasterIdLst>
  <p:sldIdLst>
    <p:sldId id="1019" r:id="rId5"/>
    <p:sldId id="1197" r:id="rId6"/>
    <p:sldId id="1241" r:id="rId7"/>
    <p:sldId id="1267" r:id="rId8"/>
    <p:sldId id="1268" r:id="rId9"/>
    <p:sldId id="1272" r:id="rId10"/>
    <p:sldId id="1270" r:id="rId11"/>
    <p:sldId id="1273" r:id="rId12"/>
    <p:sldId id="1274" r:id="rId13"/>
    <p:sldId id="1257" r:id="rId14"/>
    <p:sldId id="1262" r:id="rId15"/>
    <p:sldId id="1263" r:id="rId16"/>
    <p:sldId id="1258" r:id="rId17"/>
    <p:sldId id="1264" r:id="rId18"/>
    <p:sldId id="1260" r:id="rId19"/>
    <p:sldId id="1275" r:id="rId20"/>
    <p:sldId id="1261" r:id="rId21"/>
  </p:sldIdLst>
  <p:sldSz cx="9144000" cy="6858000" type="screen4x3"/>
  <p:notesSz cx="6797675" cy="9926638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111">
          <p15:clr>
            <a:srgbClr val="A4A3A4"/>
          </p15:clr>
        </p15:guide>
        <p15:guide id="2" pos="164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9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FFFF00"/>
    <a:srgbClr val="0000CC"/>
    <a:srgbClr val="FF99FF"/>
    <a:srgbClr val="FFFF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7" autoAdjust="0"/>
    <p:restoredTop sz="96327" autoAdjust="0"/>
  </p:normalViewPr>
  <p:slideViewPr>
    <p:cSldViewPr snapToGrid="0">
      <p:cViewPr>
        <p:scale>
          <a:sx n="80" d="100"/>
          <a:sy n="80" d="100"/>
        </p:scale>
        <p:origin x="-1132" y="-48"/>
      </p:cViewPr>
      <p:guideLst>
        <p:guide orient="horz" pos="3111"/>
        <p:guide pos="16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388" y="-90"/>
      </p:cViewPr>
      <p:guideLst>
        <p:guide orient="horz" pos="3119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50DCF1EC-DAC6-4725-9EA1-3F46FA04CD40}" type="datetime1">
              <a:rPr lang="en-US" altLang="zh-TW"/>
              <a:t>12/21/2021</a:t>
            </a:fld>
            <a:endParaRPr lang="en-US" altLang="zh-TW"/>
          </a:p>
        </p:txBody>
      </p:sp>
      <p:sp>
        <p:nvSpPr>
          <p:cNvPr id="71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B8C370D3-A38B-4A36-B64B-F8F3DBEA55D2}" type="slidenum">
              <a:rPr lang="zh-TW" altLang="en-US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5058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20D06DB0-9A6B-45B2-91FA-D9BC7FDA335E}" type="datetime1">
              <a:rPr lang="en-US" altLang="zh-TW"/>
              <a:t>12/21/2021</a:t>
            </a:fld>
            <a:endParaRPr lang="en-US" altLang="zh-TW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t" anchorCtr="0" compatLnSpc="1"/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algn="l"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221" tIns="44111" rIns="88221" bIns="44111" numCol="1" anchor="b" anchorCtr="0" compatLnSpc="1"/>
          <a:lstStyle>
            <a:lvl1pPr defTabSz="882650">
              <a:defRPr kumimoji="0" sz="12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368630D7-FD6A-48DA-8924-6BB799DA1FDF}" type="slidenum">
              <a:rPr lang="zh-TW" altLang="en-US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04529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1"/>
          <p:cNvSpPr>
            <a:spLocks noChangeShapeType="1"/>
          </p:cNvSpPr>
          <p:nvPr/>
        </p:nvSpPr>
        <p:spPr bwMode="auto">
          <a:xfrm>
            <a:off x="31750" y="620713"/>
            <a:ext cx="911225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" name="Line 12"/>
          <p:cNvSpPr>
            <a:spLocks noChangeShapeType="1"/>
          </p:cNvSpPr>
          <p:nvPr/>
        </p:nvSpPr>
        <p:spPr bwMode="auto">
          <a:xfrm flipV="1">
            <a:off x="1836738" y="188913"/>
            <a:ext cx="719137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1835150" y="333375"/>
            <a:ext cx="719138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Line 14"/>
          <p:cNvSpPr>
            <a:spLocks noChangeShapeType="1"/>
          </p:cNvSpPr>
          <p:nvPr/>
        </p:nvSpPr>
        <p:spPr bwMode="auto">
          <a:xfrm flipV="1">
            <a:off x="1835150" y="476250"/>
            <a:ext cx="719138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6" name="Picture 15" descr="ligh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15113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07950" y="334963"/>
            <a:ext cx="13144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800" b="1">
                <a:solidFill>
                  <a:srgbClr val="99CCFF"/>
                </a:solidFill>
              </a:rPr>
              <a:t>POWER TECHNOLOGY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1001713" y="5157788"/>
            <a:ext cx="7129462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TW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群光電能科技股份有限公司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TW" sz="28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Chicony Power Technology</a:t>
            </a: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45300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19753-5CE2-4612-9F49-13891B11FF6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3C9C6-10B5-4DF2-8021-80836327B1D1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A48FF-F67A-4ABA-9D7E-E9AA01B42E97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1844675"/>
            <a:ext cx="9142413" cy="3048000"/>
          </a:xfrm>
          <a:prstGeom prst="rect">
            <a:avLst/>
          </a:prstGeom>
          <a:gradFill rotWithShape="0">
            <a:gsLst>
              <a:gs pos="0">
                <a:srgbClr val="CBEEFF"/>
              </a:gs>
              <a:gs pos="50000">
                <a:srgbClr val="FFFFFF"/>
              </a:gs>
              <a:gs pos="100000">
                <a:srgbClr val="CBEE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endParaRPr lang="zh-TW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588" y="457200"/>
            <a:ext cx="9142412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049588" y="76200"/>
            <a:ext cx="6094412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7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188" y="0"/>
            <a:ext cx="11382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049588" y="152400"/>
            <a:ext cx="6094412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049588" y="228600"/>
            <a:ext cx="6094412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588" y="6705600"/>
            <a:ext cx="9142412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114800" y="6705600"/>
            <a:ext cx="7556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TW" sz="800">
                <a:solidFill>
                  <a:srgbClr val="000099"/>
                </a:solidFill>
                <a:ea typeface="標楷體" pitchFamily="65" charset="-120"/>
              </a:rPr>
              <a:t>P </a:t>
            </a:r>
            <a:fld id="{D11E1CD8-3EDC-4977-BA73-C19C61DC38A8}" type="slidenum">
              <a:rPr lang="en-US" altLang="zh-TW" sz="800" smtClean="0">
                <a:solidFill>
                  <a:srgbClr val="000099"/>
                </a:solidFill>
                <a:ea typeface="標楷體" pitchFamily="65" charset="-120"/>
              </a:rPr>
              <a:t>‹#›</a:t>
            </a:fld>
            <a:endParaRPr lang="en-US" altLang="zh-TW" sz="800">
              <a:solidFill>
                <a:srgbClr val="000099"/>
              </a:solidFill>
              <a:ea typeface="標楷體" pitchFamily="65" charset="-120"/>
            </a:endParaRPr>
          </a:p>
        </p:txBody>
      </p:sp>
      <p:sp>
        <p:nvSpPr>
          <p:cNvPr id="12" name="Freeform 12"/>
          <p:cNvSpPr/>
          <p:nvPr/>
        </p:nvSpPr>
        <p:spPr bwMode="auto">
          <a:xfrm>
            <a:off x="1258888" y="1628775"/>
            <a:ext cx="6427787" cy="3719513"/>
          </a:xfrm>
          <a:custGeom>
            <a:avLst/>
            <a:gdLst>
              <a:gd name="T0" fmla="*/ 2147483647 w 4049"/>
              <a:gd name="T1" fmla="*/ 2147483647 h 2343"/>
              <a:gd name="T2" fmla="*/ 2147483647 w 4049"/>
              <a:gd name="T3" fmla="*/ 2147483647 h 2343"/>
              <a:gd name="T4" fmla="*/ 2147483647 w 4049"/>
              <a:gd name="T5" fmla="*/ 2147483647 h 2343"/>
              <a:gd name="T6" fmla="*/ 2147483647 w 4049"/>
              <a:gd name="T7" fmla="*/ 2147483647 h 2343"/>
              <a:gd name="T8" fmla="*/ 2147483647 w 4049"/>
              <a:gd name="T9" fmla="*/ 2147483647 h 2343"/>
              <a:gd name="T10" fmla="*/ 2147483647 w 4049"/>
              <a:gd name="T11" fmla="*/ 2147483647 h 2343"/>
              <a:gd name="T12" fmla="*/ 2147483647 w 4049"/>
              <a:gd name="T13" fmla="*/ 2147483647 h 2343"/>
              <a:gd name="T14" fmla="*/ 2147483647 w 4049"/>
              <a:gd name="T15" fmla="*/ 2147483647 h 2343"/>
              <a:gd name="T16" fmla="*/ 2147483647 w 4049"/>
              <a:gd name="T17" fmla="*/ 2147483647 h 2343"/>
              <a:gd name="T18" fmla="*/ 2147483647 w 4049"/>
              <a:gd name="T19" fmla="*/ 2147483647 h 2343"/>
              <a:gd name="T20" fmla="*/ 2147483647 w 4049"/>
              <a:gd name="T21" fmla="*/ 2147483647 h 2343"/>
              <a:gd name="T22" fmla="*/ 2147483647 w 4049"/>
              <a:gd name="T23" fmla="*/ 2147483647 h 2343"/>
              <a:gd name="T24" fmla="*/ 2147483647 w 4049"/>
              <a:gd name="T25" fmla="*/ 2147483647 h 2343"/>
              <a:gd name="T26" fmla="*/ 2147483647 w 4049"/>
              <a:gd name="T27" fmla="*/ 2147483647 h 2343"/>
              <a:gd name="T28" fmla="*/ 2147483647 w 4049"/>
              <a:gd name="T29" fmla="*/ 2147483647 h 2343"/>
              <a:gd name="T30" fmla="*/ 2147483647 w 4049"/>
              <a:gd name="T31" fmla="*/ 2147483647 h 2343"/>
              <a:gd name="T32" fmla="*/ 2147483647 w 4049"/>
              <a:gd name="T33" fmla="*/ 2147483647 h 2343"/>
              <a:gd name="T34" fmla="*/ 2147483647 w 4049"/>
              <a:gd name="T35" fmla="*/ 2147483647 h 2343"/>
              <a:gd name="T36" fmla="*/ 2147483647 w 4049"/>
              <a:gd name="T37" fmla="*/ 2147483647 h 2343"/>
              <a:gd name="T38" fmla="*/ 2147483647 w 4049"/>
              <a:gd name="T39" fmla="*/ 2147483647 h 2343"/>
              <a:gd name="T40" fmla="*/ 2147483647 w 4049"/>
              <a:gd name="T41" fmla="*/ 2147483647 h 2343"/>
              <a:gd name="T42" fmla="*/ 2147483647 w 4049"/>
              <a:gd name="T43" fmla="*/ 2147483647 h 2343"/>
              <a:gd name="T44" fmla="*/ 2147483647 w 4049"/>
              <a:gd name="T45" fmla="*/ 2147483647 h 2343"/>
              <a:gd name="T46" fmla="*/ 2147483647 w 4049"/>
              <a:gd name="T47" fmla="*/ 2147483647 h 2343"/>
              <a:gd name="T48" fmla="*/ 2147483647 w 4049"/>
              <a:gd name="T49" fmla="*/ 2147483647 h 2343"/>
              <a:gd name="T50" fmla="*/ 2147483647 w 4049"/>
              <a:gd name="T51" fmla="*/ 2147483647 h 2343"/>
              <a:gd name="T52" fmla="*/ 2147483647 w 4049"/>
              <a:gd name="T53" fmla="*/ 2147483647 h 2343"/>
              <a:gd name="T54" fmla="*/ 2147483647 w 4049"/>
              <a:gd name="T55" fmla="*/ 2147483647 h 2343"/>
              <a:gd name="T56" fmla="*/ 2147483647 w 4049"/>
              <a:gd name="T57" fmla="*/ 2147483647 h 2343"/>
              <a:gd name="T58" fmla="*/ 2147483647 w 4049"/>
              <a:gd name="T59" fmla="*/ 2147483647 h 2343"/>
              <a:gd name="T60" fmla="*/ 2147483647 w 4049"/>
              <a:gd name="T61" fmla="*/ 2147483647 h 2343"/>
              <a:gd name="T62" fmla="*/ 2147483647 w 4049"/>
              <a:gd name="T63" fmla="*/ 2147483647 h 2343"/>
              <a:gd name="T64" fmla="*/ 2147483647 w 4049"/>
              <a:gd name="T65" fmla="*/ 2147483647 h 2343"/>
              <a:gd name="T66" fmla="*/ 2147483647 w 4049"/>
              <a:gd name="T67" fmla="*/ 2147483647 h 2343"/>
              <a:gd name="T68" fmla="*/ 2147483647 w 4049"/>
              <a:gd name="T69" fmla="*/ 2147483647 h 2343"/>
              <a:gd name="T70" fmla="*/ 2147483647 w 4049"/>
              <a:gd name="T71" fmla="*/ 2147483647 h 2343"/>
              <a:gd name="T72" fmla="*/ 2147483647 w 4049"/>
              <a:gd name="T73" fmla="*/ 2147483647 h 2343"/>
              <a:gd name="T74" fmla="*/ 2147483647 w 4049"/>
              <a:gd name="T75" fmla="*/ 2147483647 h 2343"/>
              <a:gd name="T76" fmla="*/ 2147483647 w 4049"/>
              <a:gd name="T77" fmla="*/ 2147483647 h 2343"/>
              <a:gd name="T78" fmla="*/ 2147483647 w 4049"/>
              <a:gd name="T79" fmla="*/ 2147483647 h 2343"/>
              <a:gd name="T80" fmla="*/ 2147483647 w 4049"/>
              <a:gd name="T81" fmla="*/ 2147483647 h 2343"/>
              <a:gd name="T82" fmla="*/ 2147483647 w 4049"/>
              <a:gd name="T83" fmla="*/ 2147483647 h 2343"/>
              <a:gd name="T84" fmla="*/ 2147483647 w 4049"/>
              <a:gd name="T85" fmla="*/ 2147483647 h 2343"/>
              <a:gd name="T86" fmla="*/ 2147483647 w 4049"/>
              <a:gd name="T87" fmla="*/ 2147483647 h 2343"/>
              <a:gd name="T88" fmla="*/ 2147483647 w 4049"/>
              <a:gd name="T89" fmla="*/ 2147483647 h 2343"/>
              <a:gd name="T90" fmla="*/ 2147483647 w 4049"/>
              <a:gd name="T91" fmla="*/ 2147483647 h 2343"/>
              <a:gd name="T92" fmla="*/ 2147483647 w 4049"/>
              <a:gd name="T93" fmla="*/ 2147483647 h 2343"/>
              <a:gd name="T94" fmla="*/ 2147483647 w 4049"/>
              <a:gd name="T95" fmla="*/ 2147483647 h 2343"/>
              <a:gd name="T96" fmla="*/ 2147483647 w 4049"/>
              <a:gd name="T97" fmla="*/ 2147483647 h 2343"/>
              <a:gd name="T98" fmla="*/ 2147483647 w 4049"/>
              <a:gd name="T99" fmla="*/ 2147483647 h 2343"/>
              <a:gd name="T100" fmla="*/ 2147483647 w 4049"/>
              <a:gd name="T101" fmla="*/ 2147483647 h 2343"/>
              <a:gd name="T102" fmla="*/ 2147483647 w 4049"/>
              <a:gd name="T103" fmla="*/ 2147483647 h 2343"/>
              <a:gd name="T104" fmla="*/ 2147483647 w 4049"/>
              <a:gd name="T105" fmla="*/ 2147483647 h 2343"/>
              <a:gd name="T106" fmla="*/ 2147483647 w 4049"/>
              <a:gd name="T107" fmla="*/ 2147483647 h 2343"/>
              <a:gd name="T108" fmla="*/ 2147483647 w 4049"/>
              <a:gd name="T109" fmla="*/ 2147483647 h 2343"/>
              <a:gd name="T110" fmla="*/ 2147483647 w 4049"/>
              <a:gd name="T111" fmla="*/ 2147483647 h 2343"/>
              <a:gd name="T112" fmla="*/ 2147483647 w 4049"/>
              <a:gd name="T113" fmla="*/ 2147483647 h 2343"/>
              <a:gd name="T114" fmla="*/ 2147483647 w 4049"/>
              <a:gd name="T115" fmla="*/ 2147483647 h 2343"/>
              <a:gd name="T116" fmla="*/ 2147483647 w 4049"/>
              <a:gd name="T117" fmla="*/ 2147483647 h 2343"/>
              <a:gd name="T118" fmla="*/ 2147483647 w 4049"/>
              <a:gd name="T119" fmla="*/ 2147483647 h 2343"/>
              <a:gd name="T120" fmla="*/ 2147483647 w 4049"/>
              <a:gd name="T121" fmla="*/ 2147483647 h 2343"/>
              <a:gd name="T122" fmla="*/ 2147483647 w 4049"/>
              <a:gd name="T123" fmla="*/ 2147483647 h 2343"/>
              <a:gd name="T124" fmla="*/ 2147483647 w 4049"/>
              <a:gd name="T125" fmla="*/ 2147483647 h 234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049" h="2343">
                <a:moveTo>
                  <a:pt x="435" y="203"/>
                </a:moveTo>
                <a:lnTo>
                  <a:pt x="485" y="207"/>
                </a:lnTo>
                <a:lnTo>
                  <a:pt x="512" y="179"/>
                </a:lnTo>
                <a:lnTo>
                  <a:pt x="553" y="163"/>
                </a:lnTo>
                <a:lnTo>
                  <a:pt x="585" y="139"/>
                </a:lnTo>
                <a:lnTo>
                  <a:pt x="630" y="114"/>
                </a:lnTo>
                <a:lnTo>
                  <a:pt x="664" y="104"/>
                </a:lnTo>
                <a:lnTo>
                  <a:pt x="707" y="93"/>
                </a:lnTo>
                <a:lnTo>
                  <a:pt x="741" y="93"/>
                </a:lnTo>
                <a:lnTo>
                  <a:pt x="758" y="83"/>
                </a:lnTo>
                <a:lnTo>
                  <a:pt x="796" y="83"/>
                </a:lnTo>
                <a:lnTo>
                  <a:pt x="814" y="66"/>
                </a:lnTo>
                <a:lnTo>
                  <a:pt x="853" y="72"/>
                </a:lnTo>
                <a:lnTo>
                  <a:pt x="892" y="62"/>
                </a:lnTo>
                <a:lnTo>
                  <a:pt x="930" y="66"/>
                </a:lnTo>
                <a:lnTo>
                  <a:pt x="942" y="79"/>
                </a:lnTo>
                <a:lnTo>
                  <a:pt x="930" y="93"/>
                </a:lnTo>
                <a:lnTo>
                  <a:pt x="892" y="83"/>
                </a:lnTo>
                <a:lnTo>
                  <a:pt x="862" y="101"/>
                </a:lnTo>
                <a:lnTo>
                  <a:pt x="841" y="118"/>
                </a:lnTo>
                <a:lnTo>
                  <a:pt x="835" y="144"/>
                </a:lnTo>
                <a:lnTo>
                  <a:pt x="800" y="146"/>
                </a:lnTo>
                <a:lnTo>
                  <a:pt x="758" y="163"/>
                </a:lnTo>
                <a:lnTo>
                  <a:pt x="753" y="199"/>
                </a:lnTo>
                <a:lnTo>
                  <a:pt x="751" y="224"/>
                </a:lnTo>
                <a:lnTo>
                  <a:pt x="741" y="252"/>
                </a:lnTo>
                <a:lnTo>
                  <a:pt x="753" y="271"/>
                </a:lnTo>
                <a:lnTo>
                  <a:pt x="782" y="210"/>
                </a:lnTo>
                <a:lnTo>
                  <a:pt x="800" y="203"/>
                </a:lnTo>
                <a:lnTo>
                  <a:pt x="835" y="172"/>
                </a:lnTo>
                <a:lnTo>
                  <a:pt x="858" y="137"/>
                </a:lnTo>
                <a:lnTo>
                  <a:pt x="907" y="128"/>
                </a:lnTo>
                <a:lnTo>
                  <a:pt x="951" y="108"/>
                </a:lnTo>
                <a:lnTo>
                  <a:pt x="982" y="76"/>
                </a:lnTo>
                <a:lnTo>
                  <a:pt x="1025" y="76"/>
                </a:lnTo>
                <a:lnTo>
                  <a:pt x="1103" y="72"/>
                </a:lnTo>
                <a:lnTo>
                  <a:pt x="1189" y="62"/>
                </a:lnTo>
                <a:lnTo>
                  <a:pt x="1225" y="55"/>
                </a:lnTo>
                <a:lnTo>
                  <a:pt x="1260" y="55"/>
                </a:lnTo>
                <a:lnTo>
                  <a:pt x="1301" y="55"/>
                </a:lnTo>
                <a:lnTo>
                  <a:pt x="1337" y="66"/>
                </a:lnTo>
                <a:lnTo>
                  <a:pt x="1382" y="97"/>
                </a:lnTo>
                <a:lnTo>
                  <a:pt x="1358" y="101"/>
                </a:lnTo>
                <a:lnTo>
                  <a:pt x="1310" y="111"/>
                </a:lnTo>
                <a:lnTo>
                  <a:pt x="1314" y="144"/>
                </a:lnTo>
                <a:lnTo>
                  <a:pt x="1355" y="146"/>
                </a:lnTo>
                <a:lnTo>
                  <a:pt x="1376" y="146"/>
                </a:lnTo>
                <a:lnTo>
                  <a:pt x="1364" y="175"/>
                </a:lnTo>
                <a:lnTo>
                  <a:pt x="1314" y="207"/>
                </a:lnTo>
                <a:lnTo>
                  <a:pt x="1287" y="210"/>
                </a:lnTo>
                <a:lnTo>
                  <a:pt x="1298" y="235"/>
                </a:lnTo>
                <a:lnTo>
                  <a:pt x="1305" y="245"/>
                </a:lnTo>
                <a:lnTo>
                  <a:pt x="1287" y="271"/>
                </a:lnTo>
                <a:lnTo>
                  <a:pt x="1310" y="295"/>
                </a:lnTo>
                <a:lnTo>
                  <a:pt x="1266" y="309"/>
                </a:lnTo>
                <a:lnTo>
                  <a:pt x="1225" y="320"/>
                </a:lnTo>
                <a:lnTo>
                  <a:pt x="1216" y="358"/>
                </a:lnTo>
                <a:lnTo>
                  <a:pt x="1189" y="391"/>
                </a:lnTo>
                <a:lnTo>
                  <a:pt x="1158" y="416"/>
                </a:lnTo>
                <a:lnTo>
                  <a:pt x="1121" y="429"/>
                </a:lnTo>
                <a:lnTo>
                  <a:pt x="1216" y="429"/>
                </a:lnTo>
                <a:lnTo>
                  <a:pt x="1266" y="429"/>
                </a:lnTo>
                <a:lnTo>
                  <a:pt x="1298" y="436"/>
                </a:lnTo>
                <a:lnTo>
                  <a:pt x="1337" y="422"/>
                </a:lnTo>
                <a:lnTo>
                  <a:pt x="1355" y="453"/>
                </a:lnTo>
                <a:lnTo>
                  <a:pt x="1878" y="453"/>
                </a:lnTo>
                <a:lnTo>
                  <a:pt x="1901" y="429"/>
                </a:lnTo>
                <a:lnTo>
                  <a:pt x="1950" y="398"/>
                </a:lnTo>
                <a:lnTo>
                  <a:pt x="1982" y="356"/>
                </a:lnTo>
                <a:lnTo>
                  <a:pt x="2026" y="316"/>
                </a:lnTo>
                <a:lnTo>
                  <a:pt x="2044" y="276"/>
                </a:lnTo>
                <a:lnTo>
                  <a:pt x="2067" y="238"/>
                </a:lnTo>
                <a:lnTo>
                  <a:pt x="2107" y="224"/>
                </a:lnTo>
                <a:lnTo>
                  <a:pt x="2116" y="203"/>
                </a:lnTo>
                <a:lnTo>
                  <a:pt x="2151" y="210"/>
                </a:lnTo>
                <a:lnTo>
                  <a:pt x="2189" y="189"/>
                </a:lnTo>
                <a:lnTo>
                  <a:pt x="2205" y="207"/>
                </a:lnTo>
                <a:lnTo>
                  <a:pt x="2246" y="220"/>
                </a:lnTo>
                <a:lnTo>
                  <a:pt x="2285" y="228"/>
                </a:lnTo>
                <a:lnTo>
                  <a:pt x="2326" y="238"/>
                </a:lnTo>
                <a:lnTo>
                  <a:pt x="2355" y="224"/>
                </a:lnTo>
                <a:lnTo>
                  <a:pt x="2389" y="241"/>
                </a:lnTo>
                <a:lnTo>
                  <a:pt x="2412" y="271"/>
                </a:lnTo>
                <a:lnTo>
                  <a:pt x="2457" y="276"/>
                </a:lnTo>
                <a:lnTo>
                  <a:pt x="2475" y="309"/>
                </a:lnTo>
                <a:lnTo>
                  <a:pt x="2451" y="326"/>
                </a:lnTo>
                <a:lnTo>
                  <a:pt x="2394" y="320"/>
                </a:lnTo>
                <a:lnTo>
                  <a:pt x="2350" y="306"/>
                </a:lnTo>
                <a:lnTo>
                  <a:pt x="2339" y="330"/>
                </a:lnTo>
                <a:lnTo>
                  <a:pt x="2401" y="334"/>
                </a:lnTo>
                <a:lnTo>
                  <a:pt x="2451" y="363"/>
                </a:lnTo>
                <a:lnTo>
                  <a:pt x="2523" y="347"/>
                </a:lnTo>
                <a:lnTo>
                  <a:pt x="2537" y="299"/>
                </a:lnTo>
                <a:lnTo>
                  <a:pt x="2573" y="264"/>
                </a:lnTo>
                <a:lnTo>
                  <a:pt x="2608" y="274"/>
                </a:lnTo>
                <a:lnTo>
                  <a:pt x="2600" y="291"/>
                </a:lnTo>
                <a:lnTo>
                  <a:pt x="2578" y="309"/>
                </a:lnTo>
                <a:lnTo>
                  <a:pt x="2578" y="334"/>
                </a:lnTo>
                <a:lnTo>
                  <a:pt x="2623" y="306"/>
                </a:lnTo>
                <a:lnTo>
                  <a:pt x="2657" y="276"/>
                </a:lnTo>
                <a:lnTo>
                  <a:pt x="2725" y="271"/>
                </a:lnTo>
                <a:lnTo>
                  <a:pt x="2807" y="245"/>
                </a:lnTo>
                <a:lnTo>
                  <a:pt x="2864" y="224"/>
                </a:lnTo>
                <a:lnTo>
                  <a:pt x="2882" y="199"/>
                </a:lnTo>
                <a:lnTo>
                  <a:pt x="2833" y="203"/>
                </a:lnTo>
                <a:lnTo>
                  <a:pt x="2783" y="175"/>
                </a:lnTo>
                <a:lnTo>
                  <a:pt x="2757" y="137"/>
                </a:lnTo>
                <a:lnTo>
                  <a:pt x="2783" y="83"/>
                </a:lnTo>
                <a:lnTo>
                  <a:pt x="2837" y="48"/>
                </a:lnTo>
                <a:lnTo>
                  <a:pt x="2878" y="19"/>
                </a:lnTo>
                <a:lnTo>
                  <a:pt x="2935" y="19"/>
                </a:lnTo>
                <a:lnTo>
                  <a:pt x="2985" y="0"/>
                </a:lnTo>
                <a:lnTo>
                  <a:pt x="2980" y="22"/>
                </a:lnTo>
                <a:lnTo>
                  <a:pt x="2941" y="31"/>
                </a:lnTo>
                <a:lnTo>
                  <a:pt x="2926" y="40"/>
                </a:lnTo>
                <a:lnTo>
                  <a:pt x="2885" y="45"/>
                </a:lnTo>
                <a:lnTo>
                  <a:pt x="2858" y="72"/>
                </a:lnTo>
                <a:lnTo>
                  <a:pt x="2841" y="104"/>
                </a:lnTo>
                <a:lnTo>
                  <a:pt x="2833" y="137"/>
                </a:lnTo>
                <a:lnTo>
                  <a:pt x="2878" y="189"/>
                </a:lnTo>
                <a:lnTo>
                  <a:pt x="2944" y="214"/>
                </a:lnTo>
                <a:lnTo>
                  <a:pt x="2998" y="235"/>
                </a:lnTo>
                <a:lnTo>
                  <a:pt x="3017" y="241"/>
                </a:lnTo>
                <a:lnTo>
                  <a:pt x="3042" y="271"/>
                </a:lnTo>
                <a:lnTo>
                  <a:pt x="3062" y="264"/>
                </a:lnTo>
                <a:lnTo>
                  <a:pt x="3062" y="241"/>
                </a:lnTo>
                <a:lnTo>
                  <a:pt x="3051" y="210"/>
                </a:lnTo>
                <a:lnTo>
                  <a:pt x="3035" y="193"/>
                </a:lnTo>
                <a:lnTo>
                  <a:pt x="3025" y="172"/>
                </a:lnTo>
                <a:lnTo>
                  <a:pt x="3042" y="132"/>
                </a:lnTo>
                <a:lnTo>
                  <a:pt x="3092" y="132"/>
                </a:lnTo>
                <a:lnTo>
                  <a:pt x="3132" y="132"/>
                </a:lnTo>
                <a:lnTo>
                  <a:pt x="3151" y="146"/>
                </a:lnTo>
                <a:lnTo>
                  <a:pt x="3158" y="182"/>
                </a:lnTo>
                <a:lnTo>
                  <a:pt x="3182" y="214"/>
                </a:lnTo>
                <a:lnTo>
                  <a:pt x="3191" y="182"/>
                </a:lnTo>
                <a:lnTo>
                  <a:pt x="3226" y="163"/>
                </a:lnTo>
                <a:lnTo>
                  <a:pt x="3262" y="163"/>
                </a:lnTo>
                <a:lnTo>
                  <a:pt x="3298" y="163"/>
                </a:lnTo>
                <a:lnTo>
                  <a:pt x="3335" y="168"/>
                </a:lnTo>
                <a:lnTo>
                  <a:pt x="3335" y="132"/>
                </a:lnTo>
                <a:lnTo>
                  <a:pt x="3360" y="137"/>
                </a:lnTo>
                <a:lnTo>
                  <a:pt x="3383" y="158"/>
                </a:lnTo>
                <a:lnTo>
                  <a:pt x="3428" y="158"/>
                </a:lnTo>
                <a:lnTo>
                  <a:pt x="3464" y="144"/>
                </a:lnTo>
                <a:lnTo>
                  <a:pt x="3503" y="172"/>
                </a:lnTo>
                <a:lnTo>
                  <a:pt x="3553" y="207"/>
                </a:lnTo>
                <a:lnTo>
                  <a:pt x="3608" y="214"/>
                </a:lnTo>
                <a:lnTo>
                  <a:pt x="3683" y="238"/>
                </a:lnTo>
                <a:lnTo>
                  <a:pt x="3698" y="235"/>
                </a:lnTo>
                <a:lnTo>
                  <a:pt x="3750" y="306"/>
                </a:lnTo>
                <a:lnTo>
                  <a:pt x="3832" y="416"/>
                </a:lnTo>
                <a:lnTo>
                  <a:pt x="3885" y="478"/>
                </a:lnTo>
                <a:lnTo>
                  <a:pt x="3910" y="545"/>
                </a:lnTo>
                <a:lnTo>
                  <a:pt x="3876" y="560"/>
                </a:lnTo>
                <a:lnTo>
                  <a:pt x="3858" y="589"/>
                </a:lnTo>
                <a:lnTo>
                  <a:pt x="3876" y="641"/>
                </a:lnTo>
                <a:lnTo>
                  <a:pt x="3898" y="690"/>
                </a:lnTo>
                <a:lnTo>
                  <a:pt x="3926" y="690"/>
                </a:lnTo>
                <a:lnTo>
                  <a:pt x="3930" y="652"/>
                </a:lnTo>
                <a:lnTo>
                  <a:pt x="3953" y="641"/>
                </a:lnTo>
                <a:lnTo>
                  <a:pt x="3966" y="676"/>
                </a:lnTo>
                <a:lnTo>
                  <a:pt x="3933" y="690"/>
                </a:lnTo>
                <a:lnTo>
                  <a:pt x="3987" y="729"/>
                </a:lnTo>
                <a:lnTo>
                  <a:pt x="3948" y="768"/>
                </a:lnTo>
                <a:lnTo>
                  <a:pt x="3939" y="794"/>
                </a:lnTo>
                <a:lnTo>
                  <a:pt x="4005" y="803"/>
                </a:lnTo>
                <a:lnTo>
                  <a:pt x="3978" y="835"/>
                </a:lnTo>
                <a:lnTo>
                  <a:pt x="3942" y="846"/>
                </a:lnTo>
                <a:lnTo>
                  <a:pt x="3942" y="895"/>
                </a:lnTo>
                <a:lnTo>
                  <a:pt x="3978" y="938"/>
                </a:lnTo>
                <a:lnTo>
                  <a:pt x="3942" y="949"/>
                </a:lnTo>
                <a:lnTo>
                  <a:pt x="3885" y="935"/>
                </a:lnTo>
                <a:lnTo>
                  <a:pt x="3908" y="909"/>
                </a:lnTo>
                <a:lnTo>
                  <a:pt x="3948" y="909"/>
                </a:lnTo>
                <a:lnTo>
                  <a:pt x="3948" y="860"/>
                </a:lnTo>
                <a:lnTo>
                  <a:pt x="3903" y="874"/>
                </a:lnTo>
                <a:lnTo>
                  <a:pt x="3898" y="833"/>
                </a:lnTo>
                <a:lnTo>
                  <a:pt x="3939" y="803"/>
                </a:lnTo>
                <a:lnTo>
                  <a:pt x="3948" y="775"/>
                </a:lnTo>
                <a:lnTo>
                  <a:pt x="3930" y="733"/>
                </a:lnTo>
                <a:lnTo>
                  <a:pt x="3926" y="688"/>
                </a:lnTo>
                <a:lnTo>
                  <a:pt x="3894" y="707"/>
                </a:lnTo>
                <a:lnTo>
                  <a:pt x="3864" y="743"/>
                </a:lnTo>
                <a:lnTo>
                  <a:pt x="3814" y="775"/>
                </a:lnTo>
                <a:lnTo>
                  <a:pt x="3832" y="822"/>
                </a:lnTo>
                <a:lnTo>
                  <a:pt x="3826" y="860"/>
                </a:lnTo>
                <a:lnTo>
                  <a:pt x="3826" y="885"/>
                </a:lnTo>
                <a:lnTo>
                  <a:pt x="3850" y="921"/>
                </a:lnTo>
                <a:lnTo>
                  <a:pt x="3832" y="931"/>
                </a:lnTo>
                <a:lnTo>
                  <a:pt x="3782" y="891"/>
                </a:lnTo>
                <a:lnTo>
                  <a:pt x="3750" y="846"/>
                </a:lnTo>
                <a:lnTo>
                  <a:pt x="3737" y="815"/>
                </a:lnTo>
                <a:lnTo>
                  <a:pt x="3710" y="798"/>
                </a:lnTo>
                <a:lnTo>
                  <a:pt x="3675" y="822"/>
                </a:lnTo>
                <a:lnTo>
                  <a:pt x="3653" y="853"/>
                </a:lnTo>
                <a:lnTo>
                  <a:pt x="3701" y="891"/>
                </a:lnTo>
                <a:lnTo>
                  <a:pt x="3728" y="931"/>
                </a:lnTo>
                <a:lnTo>
                  <a:pt x="3737" y="983"/>
                </a:lnTo>
                <a:lnTo>
                  <a:pt x="3732" y="1031"/>
                </a:lnTo>
                <a:lnTo>
                  <a:pt x="3732" y="1076"/>
                </a:lnTo>
                <a:lnTo>
                  <a:pt x="3755" y="1044"/>
                </a:lnTo>
                <a:lnTo>
                  <a:pt x="3796" y="1048"/>
                </a:lnTo>
                <a:lnTo>
                  <a:pt x="3808" y="1079"/>
                </a:lnTo>
                <a:lnTo>
                  <a:pt x="3776" y="1114"/>
                </a:lnTo>
                <a:lnTo>
                  <a:pt x="3742" y="1111"/>
                </a:lnTo>
                <a:lnTo>
                  <a:pt x="3737" y="1140"/>
                </a:lnTo>
                <a:lnTo>
                  <a:pt x="3764" y="1161"/>
                </a:lnTo>
                <a:lnTo>
                  <a:pt x="3750" y="1196"/>
                </a:lnTo>
                <a:lnTo>
                  <a:pt x="3791" y="1227"/>
                </a:lnTo>
                <a:lnTo>
                  <a:pt x="3764" y="1251"/>
                </a:lnTo>
                <a:lnTo>
                  <a:pt x="3805" y="1285"/>
                </a:lnTo>
                <a:lnTo>
                  <a:pt x="3776" y="1316"/>
                </a:lnTo>
                <a:lnTo>
                  <a:pt x="3821" y="1298"/>
                </a:lnTo>
                <a:lnTo>
                  <a:pt x="3808" y="1330"/>
                </a:lnTo>
                <a:lnTo>
                  <a:pt x="3889" y="1316"/>
                </a:lnTo>
                <a:lnTo>
                  <a:pt x="3864" y="1356"/>
                </a:lnTo>
                <a:lnTo>
                  <a:pt x="3808" y="1330"/>
                </a:lnTo>
                <a:lnTo>
                  <a:pt x="3805" y="1373"/>
                </a:lnTo>
                <a:lnTo>
                  <a:pt x="3885" y="1369"/>
                </a:lnTo>
                <a:lnTo>
                  <a:pt x="3850" y="1412"/>
                </a:lnTo>
                <a:lnTo>
                  <a:pt x="3796" y="1366"/>
                </a:lnTo>
                <a:lnTo>
                  <a:pt x="3826" y="1434"/>
                </a:lnTo>
                <a:lnTo>
                  <a:pt x="3889" y="1475"/>
                </a:lnTo>
                <a:lnTo>
                  <a:pt x="3832" y="1475"/>
                </a:lnTo>
                <a:lnTo>
                  <a:pt x="3796" y="1373"/>
                </a:lnTo>
                <a:lnTo>
                  <a:pt x="3808" y="1302"/>
                </a:lnTo>
                <a:lnTo>
                  <a:pt x="3764" y="1306"/>
                </a:lnTo>
                <a:lnTo>
                  <a:pt x="3732" y="1267"/>
                </a:lnTo>
                <a:lnTo>
                  <a:pt x="3764" y="1250"/>
                </a:lnTo>
                <a:lnTo>
                  <a:pt x="3764" y="1210"/>
                </a:lnTo>
                <a:lnTo>
                  <a:pt x="3742" y="1123"/>
                </a:lnTo>
                <a:lnTo>
                  <a:pt x="3737" y="1065"/>
                </a:lnTo>
                <a:lnTo>
                  <a:pt x="3728" y="1027"/>
                </a:lnTo>
                <a:lnTo>
                  <a:pt x="3687" y="1076"/>
                </a:lnTo>
                <a:lnTo>
                  <a:pt x="3616" y="1089"/>
                </a:lnTo>
                <a:lnTo>
                  <a:pt x="3580" y="1124"/>
                </a:lnTo>
                <a:lnTo>
                  <a:pt x="3592" y="1171"/>
                </a:lnTo>
                <a:lnTo>
                  <a:pt x="3567" y="1196"/>
                </a:lnTo>
                <a:lnTo>
                  <a:pt x="3526" y="1189"/>
                </a:lnTo>
                <a:lnTo>
                  <a:pt x="3564" y="1150"/>
                </a:lnTo>
                <a:lnTo>
                  <a:pt x="3535" y="1133"/>
                </a:lnTo>
                <a:lnTo>
                  <a:pt x="3496" y="1154"/>
                </a:lnTo>
                <a:lnTo>
                  <a:pt x="3496" y="1193"/>
                </a:lnTo>
                <a:lnTo>
                  <a:pt x="3564" y="1250"/>
                </a:lnTo>
                <a:lnTo>
                  <a:pt x="3580" y="1288"/>
                </a:lnTo>
                <a:lnTo>
                  <a:pt x="3532" y="1342"/>
                </a:lnTo>
                <a:lnTo>
                  <a:pt x="3532" y="1469"/>
                </a:lnTo>
                <a:lnTo>
                  <a:pt x="3532" y="1521"/>
                </a:lnTo>
                <a:lnTo>
                  <a:pt x="3541" y="1552"/>
                </a:lnTo>
                <a:lnTo>
                  <a:pt x="3612" y="1545"/>
                </a:lnTo>
                <a:lnTo>
                  <a:pt x="3660" y="1557"/>
                </a:lnTo>
                <a:lnTo>
                  <a:pt x="3698" y="1506"/>
                </a:lnTo>
                <a:lnTo>
                  <a:pt x="3737" y="1506"/>
                </a:lnTo>
                <a:lnTo>
                  <a:pt x="3725" y="1535"/>
                </a:lnTo>
                <a:lnTo>
                  <a:pt x="3764" y="1571"/>
                </a:lnTo>
                <a:lnTo>
                  <a:pt x="3821" y="1581"/>
                </a:lnTo>
                <a:lnTo>
                  <a:pt x="3814" y="1545"/>
                </a:lnTo>
                <a:lnTo>
                  <a:pt x="3942" y="1545"/>
                </a:lnTo>
                <a:lnTo>
                  <a:pt x="3898" y="1561"/>
                </a:lnTo>
                <a:lnTo>
                  <a:pt x="3894" y="1588"/>
                </a:lnTo>
                <a:lnTo>
                  <a:pt x="3953" y="1602"/>
                </a:lnTo>
                <a:lnTo>
                  <a:pt x="4010" y="1616"/>
                </a:lnTo>
                <a:lnTo>
                  <a:pt x="4037" y="1566"/>
                </a:lnTo>
                <a:lnTo>
                  <a:pt x="4048" y="1535"/>
                </a:lnTo>
                <a:lnTo>
                  <a:pt x="4005" y="1542"/>
                </a:lnTo>
                <a:lnTo>
                  <a:pt x="3966" y="1524"/>
                </a:lnTo>
                <a:lnTo>
                  <a:pt x="3942" y="1514"/>
                </a:lnTo>
                <a:lnTo>
                  <a:pt x="3930" y="1557"/>
                </a:lnTo>
                <a:lnTo>
                  <a:pt x="3930" y="1552"/>
                </a:lnTo>
                <a:lnTo>
                  <a:pt x="3805" y="1552"/>
                </a:lnTo>
                <a:lnTo>
                  <a:pt x="3776" y="1504"/>
                </a:lnTo>
                <a:lnTo>
                  <a:pt x="3742" y="1510"/>
                </a:lnTo>
                <a:lnTo>
                  <a:pt x="3701" y="1506"/>
                </a:lnTo>
                <a:lnTo>
                  <a:pt x="3687" y="1451"/>
                </a:lnTo>
                <a:lnTo>
                  <a:pt x="3666" y="1425"/>
                </a:lnTo>
                <a:lnTo>
                  <a:pt x="3705" y="1404"/>
                </a:lnTo>
                <a:lnTo>
                  <a:pt x="3705" y="1373"/>
                </a:lnTo>
                <a:lnTo>
                  <a:pt x="3648" y="1394"/>
                </a:lnTo>
                <a:lnTo>
                  <a:pt x="3608" y="1415"/>
                </a:lnTo>
                <a:lnTo>
                  <a:pt x="3580" y="1460"/>
                </a:lnTo>
                <a:lnTo>
                  <a:pt x="3532" y="1460"/>
                </a:lnTo>
                <a:lnTo>
                  <a:pt x="3532" y="1362"/>
                </a:lnTo>
                <a:lnTo>
                  <a:pt x="3500" y="1377"/>
                </a:lnTo>
                <a:lnTo>
                  <a:pt x="3464" y="1338"/>
                </a:lnTo>
                <a:lnTo>
                  <a:pt x="3425" y="1291"/>
                </a:lnTo>
                <a:lnTo>
                  <a:pt x="3366" y="1306"/>
                </a:lnTo>
                <a:lnTo>
                  <a:pt x="3360" y="1343"/>
                </a:lnTo>
                <a:lnTo>
                  <a:pt x="3387" y="1401"/>
                </a:lnTo>
                <a:lnTo>
                  <a:pt x="3387" y="1443"/>
                </a:lnTo>
                <a:lnTo>
                  <a:pt x="3428" y="1489"/>
                </a:lnTo>
                <a:lnTo>
                  <a:pt x="3451" y="1510"/>
                </a:lnTo>
                <a:lnTo>
                  <a:pt x="3407" y="1510"/>
                </a:lnTo>
                <a:lnTo>
                  <a:pt x="3375" y="1489"/>
                </a:lnTo>
                <a:lnTo>
                  <a:pt x="3351" y="1514"/>
                </a:lnTo>
                <a:lnTo>
                  <a:pt x="3414" y="1575"/>
                </a:lnTo>
                <a:lnTo>
                  <a:pt x="3464" y="1613"/>
                </a:lnTo>
                <a:lnTo>
                  <a:pt x="3508" y="1606"/>
                </a:lnTo>
                <a:lnTo>
                  <a:pt x="3564" y="1620"/>
                </a:lnTo>
                <a:lnTo>
                  <a:pt x="3630" y="1620"/>
                </a:lnTo>
                <a:lnTo>
                  <a:pt x="3687" y="1613"/>
                </a:lnTo>
                <a:lnTo>
                  <a:pt x="3742" y="1631"/>
                </a:lnTo>
                <a:lnTo>
                  <a:pt x="3728" y="1646"/>
                </a:lnTo>
                <a:lnTo>
                  <a:pt x="3666" y="1627"/>
                </a:lnTo>
                <a:lnTo>
                  <a:pt x="3666" y="1712"/>
                </a:lnTo>
                <a:lnTo>
                  <a:pt x="3710" y="1712"/>
                </a:lnTo>
                <a:lnTo>
                  <a:pt x="3737" y="1702"/>
                </a:lnTo>
                <a:lnTo>
                  <a:pt x="3742" y="1679"/>
                </a:lnTo>
                <a:lnTo>
                  <a:pt x="3796" y="1684"/>
                </a:lnTo>
                <a:lnTo>
                  <a:pt x="3858" y="1662"/>
                </a:lnTo>
                <a:lnTo>
                  <a:pt x="3853" y="1698"/>
                </a:lnTo>
                <a:lnTo>
                  <a:pt x="3876" y="1726"/>
                </a:lnTo>
                <a:lnTo>
                  <a:pt x="3908" y="1747"/>
                </a:lnTo>
                <a:lnTo>
                  <a:pt x="3942" y="1726"/>
                </a:lnTo>
                <a:lnTo>
                  <a:pt x="3939" y="1688"/>
                </a:lnTo>
                <a:lnTo>
                  <a:pt x="3942" y="1651"/>
                </a:lnTo>
                <a:lnTo>
                  <a:pt x="3966" y="1688"/>
                </a:lnTo>
                <a:lnTo>
                  <a:pt x="3978" y="1729"/>
                </a:lnTo>
                <a:lnTo>
                  <a:pt x="3930" y="1821"/>
                </a:lnTo>
                <a:lnTo>
                  <a:pt x="3876" y="1906"/>
                </a:lnTo>
                <a:lnTo>
                  <a:pt x="3826" y="1987"/>
                </a:lnTo>
                <a:lnTo>
                  <a:pt x="3764" y="2079"/>
                </a:lnTo>
                <a:lnTo>
                  <a:pt x="3725" y="2051"/>
                </a:lnTo>
                <a:lnTo>
                  <a:pt x="3666" y="2072"/>
                </a:lnTo>
                <a:lnTo>
                  <a:pt x="3648" y="2100"/>
                </a:lnTo>
                <a:lnTo>
                  <a:pt x="3608" y="2122"/>
                </a:lnTo>
                <a:lnTo>
                  <a:pt x="3535" y="2132"/>
                </a:lnTo>
                <a:lnTo>
                  <a:pt x="3491" y="2129"/>
                </a:lnTo>
                <a:lnTo>
                  <a:pt x="3503" y="2075"/>
                </a:lnTo>
                <a:lnTo>
                  <a:pt x="3500" y="2037"/>
                </a:lnTo>
                <a:lnTo>
                  <a:pt x="3532" y="2004"/>
                </a:lnTo>
                <a:lnTo>
                  <a:pt x="3526" y="1978"/>
                </a:lnTo>
                <a:lnTo>
                  <a:pt x="3473" y="1952"/>
                </a:lnTo>
                <a:lnTo>
                  <a:pt x="3482" y="1906"/>
                </a:lnTo>
                <a:lnTo>
                  <a:pt x="3496" y="1856"/>
                </a:lnTo>
                <a:lnTo>
                  <a:pt x="3544" y="1815"/>
                </a:lnTo>
                <a:lnTo>
                  <a:pt x="3612" y="1811"/>
                </a:lnTo>
                <a:lnTo>
                  <a:pt x="3625" y="1778"/>
                </a:lnTo>
                <a:lnTo>
                  <a:pt x="3608" y="1729"/>
                </a:lnTo>
                <a:lnTo>
                  <a:pt x="3648" y="1715"/>
                </a:lnTo>
                <a:lnTo>
                  <a:pt x="3666" y="1712"/>
                </a:lnTo>
                <a:lnTo>
                  <a:pt x="3666" y="1631"/>
                </a:lnTo>
                <a:lnTo>
                  <a:pt x="3612" y="1637"/>
                </a:lnTo>
                <a:lnTo>
                  <a:pt x="3564" y="1655"/>
                </a:lnTo>
                <a:lnTo>
                  <a:pt x="3514" y="1631"/>
                </a:lnTo>
                <a:lnTo>
                  <a:pt x="3458" y="1631"/>
                </a:lnTo>
                <a:lnTo>
                  <a:pt x="3392" y="1613"/>
                </a:lnTo>
                <a:lnTo>
                  <a:pt x="3351" y="1575"/>
                </a:lnTo>
                <a:lnTo>
                  <a:pt x="3330" y="1540"/>
                </a:lnTo>
                <a:lnTo>
                  <a:pt x="3292" y="1506"/>
                </a:lnTo>
                <a:lnTo>
                  <a:pt x="3330" y="1500"/>
                </a:lnTo>
                <a:lnTo>
                  <a:pt x="3351" y="1510"/>
                </a:lnTo>
                <a:lnTo>
                  <a:pt x="3380" y="1483"/>
                </a:lnTo>
                <a:lnTo>
                  <a:pt x="3366" y="1439"/>
                </a:lnTo>
                <a:lnTo>
                  <a:pt x="3330" y="1435"/>
                </a:lnTo>
                <a:lnTo>
                  <a:pt x="3307" y="1387"/>
                </a:lnTo>
                <a:lnTo>
                  <a:pt x="3325" y="1338"/>
                </a:lnTo>
                <a:lnTo>
                  <a:pt x="3351" y="1298"/>
                </a:lnTo>
                <a:lnTo>
                  <a:pt x="3342" y="1250"/>
                </a:lnTo>
                <a:lnTo>
                  <a:pt x="3325" y="1246"/>
                </a:lnTo>
                <a:lnTo>
                  <a:pt x="3292" y="1270"/>
                </a:lnTo>
                <a:lnTo>
                  <a:pt x="3291" y="1298"/>
                </a:lnTo>
                <a:lnTo>
                  <a:pt x="3253" y="1250"/>
                </a:lnTo>
                <a:lnTo>
                  <a:pt x="3201" y="1215"/>
                </a:lnTo>
                <a:lnTo>
                  <a:pt x="3158" y="1216"/>
                </a:lnTo>
                <a:lnTo>
                  <a:pt x="3125" y="1267"/>
                </a:lnTo>
                <a:lnTo>
                  <a:pt x="3069" y="1291"/>
                </a:lnTo>
                <a:lnTo>
                  <a:pt x="3069" y="1323"/>
                </a:lnTo>
                <a:lnTo>
                  <a:pt x="3087" y="1362"/>
                </a:lnTo>
                <a:lnTo>
                  <a:pt x="3083" y="1397"/>
                </a:lnTo>
                <a:lnTo>
                  <a:pt x="3042" y="1394"/>
                </a:lnTo>
                <a:lnTo>
                  <a:pt x="3012" y="1343"/>
                </a:lnTo>
                <a:lnTo>
                  <a:pt x="2967" y="1298"/>
                </a:lnTo>
                <a:lnTo>
                  <a:pt x="2917" y="1267"/>
                </a:lnTo>
                <a:lnTo>
                  <a:pt x="2882" y="1215"/>
                </a:lnTo>
                <a:lnTo>
                  <a:pt x="2846" y="1193"/>
                </a:lnTo>
                <a:lnTo>
                  <a:pt x="2778" y="1193"/>
                </a:lnTo>
                <a:lnTo>
                  <a:pt x="2725" y="1193"/>
                </a:lnTo>
                <a:lnTo>
                  <a:pt x="2689" y="1216"/>
                </a:lnTo>
                <a:lnTo>
                  <a:pt x="2653" y="1181"/>
                </a:lnTo>
                <a:lnTo>
                  <a:pt x="2612" y="1158"/>
                </a:lnTo>
                <a:lnTo>
                  <a:pt x="2560" y="1123"/>
                </a:lnTo>
                <a:lnTo>
                  <a:pt x="2600" y="1181"/>
                </a:lnTo>
                <a:lnTo>
                  <a:pt x="2657" y="1196"/>
                </a:lnTo>
                <a:lnTo>
                  <a:pt x="2698" y="1250"/>
                </a:lnTo>
                <a:lnTo>
                  <a:pt x="2685" y="1291"/>
                </a:lnTo>
                <a:lnTo>
                  <a:pt x="2644" y="1316"/>
                </a:lnTo>
                <a:lnTo>
                  <a:pt x="2582" y="1323"/>
                </a:lnTo>
                <a:lnTo>
                  <a:pt x="2533" y="1342"/>
                </a:lnTo>
                <a:lnTo>
                  <a:pt x="2496" y="1378"/>
                </a:lnTo>
                <a:lnTo>
                  <a:pt x="2475" y="1404"/>
                </a:lnTo>
                <a:lnTo>
                  <a:pt x="2457" y="1356"/>
                </a:lnTo>
                <a:lnTo>
                  <a:pt x="2430" y="1291"/>
                </a:lnTo>
                <a:lnTo>
                  <a:pt x="2389" y="1256"/>
                </a:lnTo>
                <a:lnTo>
                  <a:pt x="2389" y="1216"/>
                </a:lnTo>
                <a:lnTo>
                  <a:pt x="2355" y="1220"/>
                </a:lnTo>
                <a:lnTo>
                  <a:pt x="2362" y="1285"/>
                </a:lnTo>
                <a:lnTo>
                  <a:pt x="2400" y="1338"/>
                </a:lnTo>
                <a:lnTo>
                  <a:pt x="2400" y="1377"/>
                </a:lnTo>
                <a:lnTo>
                  <a:pt x="2451" y="1401"/>
                </a:lnTo>
                <a:lnTo>
                  <a:pt x="2475" y="1434"/>
                </a:lnTo>
                <a:lnTo>
                  <a:pt x="2528" y="1415"/>
                </a:lnTo>
                <a:lnTo>
                  <a:pt x="2573" y="1412"/>
                </a:lnTo>
                <a:lnTo>
                  <a:pt x="2630" y="1394"/>
                </a:lnTo>
                <a:lnTo>
                  <a:pt x="2605" y="1448"/>
                </a:lnTo>
                <a:lnTo>
                  <a:pt x="2560" y="1521"/>
                </a:lnTo>
                <a:lnTo>
                  <a:pt x="2528" y="1566"/>
                </a:lnTo>
                <a:lnTo>
                  <a:pt x="2483" y="1606"/>
                </a:lnTo>
                <a:lnTo>
                  <a:pt x="2457" y="1646"/>
                </a:lnTo>
                <a:lnTo>
                  <a:pt x="2446" y="1726"/>
                </a:lnTo>
                <a:lnTo>
                  <a:pt x="2439" y="1785"/>
                </a:lnTo>
                <a:lnTo>
                  <a:pt x="2444" y="1839"/>
                </a:lnTo>
                <a:lnTo>
                  <a:pt x="2451" y="1891"/>
                </a:lnTo>
                <a:lnTo>
                  <a:pt x="2451" y="1906"/>
                </a:lnTo>
                <a:lnTo>
                  <a:pt x="2496" y="1903"/>
                </a:lnTo>
                <a:lnTo>
                  <a:pt x="2501" y="1856"/>
                </a:lnTo>
                <a:lnTo>
                  <a:pt x="2551" y="1811"/>
                </a:lnTo>
                <a:lnTo>
                  <a:pt x="2600" y="1785"/>
                </a:lnTo>
                <a:lnTo>
                  <a:pt x="2608" y="1835"/>
                </a:lnTo>
                <a:lnTo>
                  <a:pt x="2605" y="1881"/>
                </a:lnTo>
                <a:lnTo>
                  <a:pt x="2578" y="1906"/>
                </a:lnTo>
                <a:lnTo>
                  <a:pt x="2582" y="1935"/>
                </a:lnTo>
                <a:lnTo>
                  <a:pt x="2564" y="1995"/>
                </a:lnTo>
                <a:lnTo>
                  <a:pt x="2555" y="2027"/>
                </a:lnTo>
                <a:lnTo>
                  <a:pt x="2523" y="2037"/>
                </a:lnTo>
                <a:lnTo>
                  <a:pt x="2489" y="2004"/>
                </a:lnTo>
                <a:lnTo>
                  <a:pt x="2501" y="1956"/>
                </a:lnTo>
                <a:lnTo>
                  <a:pt x="2514" y="1938"/>
                </a:lnTo>
                <a:lnTo>
                  <a:pt x="2492" y="1906"/>
                </a:lnTo>
                <a:lnTo>
                  <a:pt x="2446" y="1910"/>
                </a:lnTo>
                <a:lnTo>
                  <a:pt x="2433" y="1952"/>
                </a:lnTo>
                <a:lnTo>
                  <a:pt x="2371" y="1978"/>
                </a:lnTo>
                <a:lnTo>
                  <a:pt x="2332" y="2004"/>
                </a:lnTo>
                <a:lnTo>
                  <a:pt x="2335" y="2051"/>
                </a:lnTo>
                <a:lnTo>
                  <a:pt x="2332" y="2110"/>
                </a:lnTo>
                <a:lnTo>
                  <a:pt x="2312" y="2167"/>
                </a:lnTo>
                <a:lnTo>
                  <a:pt x="2228" y="2235"/>
                </a:lnTo>
                <a:lnTo>
                  <a:pt x="2189" y="2238"/>
                </a:lnTo>
                <a:lnTo>
                  <a:pt x="2157" y="2197"/>
                </a:lnTo>
                <a:lnTo>
                  <a:pt x="2107" y="2167"/>
                </a:lnTo>
                <a:lnTo>
                  <a:pt x="2080" y="2154"/>
                </a:lnTo>
                <a:lnTo>
                  <a:pt x="2032" y="2072"/>
                </a:lnTo>
                <a:lnTo>
                  <a:pt x="1987" y="2030"/>
                </a:lnTo>
                <a:lnTo>
                  <a:pt x="1950" y="1987"/>
                </a:lnTo>
                <a:lnTo>
                  <a:pt x="1932" y="1948"/>
                </a:lnTo>
                <a:lnTo>
                  <a:pt x="1928" y="1891"/>
                </a:lnTo>
                <a:lnTo>
                  <a:pt x="1887" y="1856"/>
                </a:lnTo>
                <a:lnTo>
                  <a:pt x="1875" y="1821"/>
                </a:lnTo>
                <a:lnTo>
                  <a:pt x="1901" y="1776"/>
                </a:lnTo>
                <a:lnTo>
                  <a:pt x="1901" y="1733"/>
                </a:lnTo>
                <a:lnTo>
                  <a:pt x="1860" y="1712"/>
                </a:lnTo>
                <a:lnTo>
                  <a:pt x="1798" y="1702"/>
                </a:lnTo>
                <a:lnTo>
                  <a:pt x="1750" y="1688"/>
                </a:lnTo>
                <a:lnTo>
                  <a:pt x="1721" y="1702"/>
                </a:lnTo>
                <a:lnTo>
                  <a:pt x="1676" y="1712"/>
                </a:lnTo>
                <a:lnTo>
                  <a:pt x="1637" y="1688"/>
                </a:lnTo>
                <a:lnTo>
                  <a:pt x="1600" y="1658"/>
                </a:lnTo>
                <a:lnTo>
                  <a:pt x="1553" y="1651"/>
                </a:lnTo>
                <a:lnTo>
                  <a:pt x="1503" y="1631"/>
                </a:lnTo>
                <a:lnTo>
                  <a:pt x="1458" y="1602"/>
                </a:lnTo>
                <a:lnTo>
                  <a:pt x="1444" y="1535"/>
                </a:lnTo>
                <a:lnTo>
                  <a:pt x="1439" y="1489"/>
                </a:lnTo>
                <a:lnTo>
                  <a:pt x="1480" y="1460"/>
                </a:lnTo>
                <a:lnTo>
                  <a:pt x="1476" y="1429"/>
                </a:lnTo>
                <a:lnTo>
                  <a:pt x="1462" y="1373"/>
                </a:lnTo>
                <a:lnTo>
                  <a:pt x="1466" y="1321"/>
                </a:lnTo>
                <a:lnTo>
                  <a:pt x="1458" y="1270"/>
                </a:lnTo>
                <a:lnTo>
                  <a:pt x="1503" y="1227"/>
                </a:lnTo>
                <a:lnTo>
                  <a:pt x="1539" y="1203"/>
                </a:lnTo>
                <a:lnTo>
                  <a:pt x="1578" y="1196"/>
                </a:lnTo>
                <a:lnTo>
                  <a:pt x="1566" y="1158"/>
                </a:lnTo>
                <a:lnTo>
                  <a:pt x="1592" y="1123"/>
                </a:lnTo>
                <a:lnTo>
                  <a:pt x="1632" y="1100"/>
                </a:lnTo>
                <a:lnTo>
                  <a:pt x="1682" y="1119"/>
                </a:lnTo>
                <a:lnTo>
                  <a:pt x="1744" y="1133"/>
                </a:lnTo>
                <a:lnTo>
                  <a:pt x="1807" y="1123"/>
                </a:lnTo>
                <a:lnTo>
                  <a:pt x="1866" y="1123"/>
                </a:lnTo>
                <a:lnTo>
                  <a:pt x="1892" y="1124"/>
                </a:lnTo>
                <a:lnTo>
                  <a:pt x="1905" y="1171"/>
                </a:lnTo>
                <a:lnTo>
                  <a:pt x="1960" y="1179"/>
                </a:lnTo>
                <a:lnTo>
                  <a:pt x="2012" y="1193"/>
                </a:lnTo>
                <a:lnTo>
                  <a:pt x="2044" y="1189"/>
                </a:lnTo>
                <a:lnTo>
                  <a:pt x="2067" y="1161"/>
                </a:lnTo>
                <a:lnTo>
                  <a:pt x="2083" y="1140"/>
                </a:lnTo>
                <a:lnTo>
                  <a:pt x="2133" y="1150"/>
                </a:lnTo>
                <a:lnTo>
                  <a:pt x="2192" y="1171"/>
                </a:lnTo>
                <a:lnTo>
                  <a:pt x="2255" y="1179"/>
                </a:lnTo>
                <a:lnTo>
                  <a:pt x="2300" y="1181"/>
                </a:lnTo>
                <a:lnTo>
                  <a:pt x="2355" y="1179"/>
                </a:lnTo>
                <a:lnTo>
                  <a:pt x="2389" y="1150"/>
                </a:lnTo>
                <a:lnTo>
                  <a:pt x="2407" y="1111"/>
                </a:lnTo>
                <a:lnTo>
                  <a:pt x="2430" y="1079"/>
                </a:lnTo>
                <a:lnTo>
                  <a:pt x="2407" y="1069"/>
                </a:lnTo>
                <a:lnTo>
                  <a:pt x="2380" y="1044"/>
                </a:lnTo>
                <a:lnTo>
                  <a:pt x="2350" y="1052"/>
                </a:lnTo>
                <a:lnTo>
                  <a:pt x="2291" y="1052"/>
                </a:lnTo>
                <a:lnTo>
                  <a:pt x="2250" y="1037"/>
                </a:lnTo>
                <a:lnTo>
                  <a:pt x="2246" y="1001"/>
                </a:lnTo>
                <a:lnTo>
                  <a:pt x="2228" y="991"/>
                </a:lnTo>
                <a:lnTo>
                  <a:pt x="2205" y="1001"/>
                </a:lnTo>
                <a:lnTo>
                  <a:pt x="2216" y="1037"/>
                </a:lnTo>
                <a:lnTo>
                  <a:pt x="2196" y="1065"/>
                </a:lnTo>
                <a:lnTo>
                  <a:pt x="2151" y="1062"/>
                </a:lnTo>
                <a:lnTo>
                  <a:pt x="2128" y="1034"/>
                </a:lnTo>
                <a:lnTo>
                  <a:pt x="2116" y="997"/>
                </a:lnTo>
                <a:lnTo>
                  <a:pt x="2116" y="956"/>
                </a:lnTo>
                <a:lnTo>
                  <a:pt x="2089" y="938"/>
                </a:lnTo>
                <a:lnTo>
                  <a:pt x="2076" y="966"/>
                </a:lnTo>
                <a:lnTo>
                  <a:pt x="2080" y="1001"/>
                </a:lnTo>
                <a:lnTo>
                  <a:pt x="2098" y="1031"/>
                </a:lnTo>
                <a:lnTo>
                  <a:pt x="2128" y="1054"/>
                </a:lnTo>
                <a:lnTo>
                  <a:pt x="2098" y="1087"/>
                </a:lnTo>
                <a:lnTo>
                  <a:pt x="2067" y="1107"/>
                </a:lnTo>
                <a:lnTo>
                  <a:pt x="2026" y="1100"/>
                </a:lnTo>
                <a:lnTo>
                  <a:pt x="2026" y="1124"/>
                </a:lnTo>
                <a:lnTo>
                  <a:pt x="1994" y="1145"/>
                </a:lnTo>
                <a:lnTo>
                  <a:pt x="1955" y="1107"/>
                </a:lnTo>
                <a:lnTo>
                  <a:pt x="1960" y="1083"/>
                </a:lnTo>
                <a:lnTo>
                  <a:pt x="2008" y="1100"/>
                </a:lnTo>
                <a:lnTo>
                  <a:pt x="2039" y="1100"/>
                </a:lnTo>
                <a:lnTo>
                  <a:pt x="2080" y="1076"/>
                </a:lnTo>
                <a:lnTo>
                  <a:pt x="2067" y="1037"/>
                </a:lnTo>
                <a:lnTo>
                  <a:pt x="2032" y="1013"/>
                </a:lnTo>
                <a:lnTo>
                  <a:pt x="1994" y="991"/>
                </a:lnTo>
                <a:lnTo>
                  <a:pt x="1955" y="960"/>
                </a:lnTo>
                <a:lnTo>
                  <a:pt x="1910" y="926"/>
                </a:lnTo>
                <a:lnTo>
                  <a:pt x="1910" y="966"/>
                </a:lnTo>
                <a:lnTo>
                  <a:pt x="1942" y="996"/>
                </a:lnTo>
                <a:lnTo>
                  <a:pt x="1932" y="1037"/>
                </a:lnTo>
                <a:lnTo>
                  <a:pt x="1932" y="1076"/>
                </a:lnTo>
                <a:lnTo>
                  <a:pt x="1887" y="1048"/>
                </a:lnTo>
                <a:lnTo>
                  <a:pt x="1878" y="1018"/>
                </a:lnTo>
                <a:lnTo>
                  <a:pt x="1901" y="997"/>
                </a:lnTo>
                <a:lnTo>
                  <a:pt x="1892" y="973"/>
                </a:lnTo>
                <a:lnTo>
                  <a:pt x="1916" y="962"/>
                </a:lnTo>
                <a:lnTo>
                  <a:pt x="1916" y="926"/>
                </a:lnTo>
                <a:lnTo>
                  <a:pt x="1878" y="935"/>
                </a:lnTo>
                <a:lnTo>
                  <a:pt x="1848" y="966"/>
                </a:lnTo>
                <a:lnTo>
                  <a:pt x="1807" y="960"/>
                </a:lnTo>
                <a:lnTo>
                  <a:pt x="1750" y="980"/>
                </a:lnTo>
                <a:lnTo>
                  <a:pt x="1739" y="1027"/>
                </a:lnTo>
                <a:lnTo>
                  <a:pt x="1691" y="1054"/>
                </a:lnTo>
                <a:lnTo>
                  <a:pt x="1637" y="1079"/>
                </a:lnTo>
                <a:lnTo>
                  <a:pt x="1587" y="1083"/>
                </a:lnTo>
                <a:lnTo>
                  <a:pt x="1539" y="1069"/>
                </a:lnTo>
                <a:lnTo>
                  <a:pt x="1508" y="1048"/>
                </a:lnTo>
                <a:lnTo>
                  <a:pt x="1530" y="1027"/>
                </a:lnTo>
                <a:lnTo>
                  <a:pt x="1508" y="996"/>
                </a:lnTo>
                <a:lnTo>
                  <a:pt x="1542" y="970"/>
                </a:lnTo>
                <a:lnTo>
                  <a:pt x="1548" y="942"/>
                </a:lnTo>
                <a:lnTo>
                  <a:pt x="1548" y="904"/>
                </a:lnTo>
                <a:lnTo>
                  <a:pt x="1592" y="868"/>
                </a:lnTo>
                <a:lnTo>
                  <a:pt x="1660" y="885"/>
                </a:lnTo>
                <a:lnTo>
                  <a:pt x="1732" y="895"/>
                </a:lnTo>
                <a:lnTo>
                  <a:pt x="1758" y="870"/>
                </a:lnTo>
                <a:lnTo>
                  <a:pt x="1758" y="833"/>
                </a:lnTo>
                <a:lnTo>
                  <a:pt x="1726" y="803"/>
                </a:lnTo>
                <a:lnTo>
                  <a:pt x="1667" y="782"/>
                </a:lnTo>
                <a:lnTo>
                  <a:pt x="1700" y="764"/>
                </a:lnTo>
                <a:lnTo>
                  <a:pt x="1753" y="747"/>
                </a:lnTo>
                <a:lnTo>
                  <a:pt x="1762" y="741"/>
                </a:lnTo>
                <a:lnTo>
                  <a:pt x="1750" y="733"/>
                </a:lnTo>
                <a:lnTo>
                  <a:pt x="1705" y="741"/>
                </a:lnTo>
                <a:lnTo>
                  <a:pt x="1660" y="747"/>
                </a:lnTo>
                <a:lnTo>
                  <a:pt x="1632" y="754"/>
                </a:lnTo>
                <a:lnTo>
                  <a:pt x="1650" y="729"/>
                </a:lnTo>
                <a:lnTo>
                  <a:pt x="1660" y="690"/>
                </a:lnTo>
                <a:lnTo>
                  <a:pt x="1676" y="672"/>
                </a:lnTo>
                <a:lnTo>
                  <a:pt x="1687" y="648"/>
                </a:lnTo>
                <a:lnTo>
                  <a:pt x="1664" y="620"/>
                </a:lnTo>
                <a:lnTo>
                  <a:pt x="1632" y="637"/>
                </a:lnTo>
                <a:lnTo>
                  <a:pt x="1637" y="671"/>
                </a:lnTo>
                <a:lnTo>
                  <a:pt x="1632" y="697"/>
                </a:lnTo>
                <a:lnTo>
                  <a:pt x="1610" y="741"/>
                </a:lnTo>
                <a:lnTo>
                  <a:pt x="1566" y="733"/>
                </a:lnTo>
                <a:lnTo>
                  <a:pt x="1553" y="697"/>
                </a:lnTo>
                <a:lnTo>
                  <a:pt x="1525" y="655"/>
                </a:lnTo>
                <a:lnTo>
                  <a:pt x="1578" y="648"/>
                </a:lnTo>
                <a:lnTo>
                  <a:pt x="1598" y="634"/>
                </a:lnTo>
                <a:lnTo>
                  <a:pt x="1619" y="624"/>
                </a:lnTo>
                <a:lnTo>
                  <a:pt x="1619" y="606"/>
                </a:lnTo>
                <a:lnTo>
                  <a:pt x="1605" y="579"/>
                </a:lnTo>
                <a:lnTo>
                  <a:pt x="1646" y="560"/>
                </a:lnTo>
                <a:lnTo>
                  <a:pt x="1687" y="543"/>
                </a:lnTo>
                <a:lnTo>
                  <a:pt x="1714" y="556"/>
                </a:lnTo>
                <a:lnTo>
                  <a:pt x="1726" y="596"/>
                </a:lnTo>
                <a:lnTo>
                  <a:pt x="1744" y="637"/>
                </a:lnTo>
                <a:lnTo>
                  <a:pt x="1771" y="659"/>
                </a:lnTo>
                <a:lnTo>
                  <a:pt x="1783" y="697"/>
                </a:lnTo>
                <a:lnTo>
                  <a:pt x="1762" y="723"/>
                </a:lnTo>
                <a:lnTo>
                  <a:pt x="1758" y="743"/>
                </a:lnTo>
                <a:lnTo>
                  <a:pt x="1798" y="733"/>
                </a:lnTo>
                <a:lnTo>
                  <a:pt x="1842" y="716"/>
                </a:lnTo>
                <a:lnTo>
                  <a:pt x="1860" y="671"/>
                </a:lnTo>
                <a:lnTo>
                  <a:pt x="1905" y="671"/>
                </a:lnTo>
                <a:lnTo>
                  <a:pt x="1928" y="655"/>
                </a:lnTo>
                <a:lnTo>
                  <a:pt x="1923" y="620"/>
                </a:lnTo>
                <a:lnTo>
                  <a:pt x="1901" y="584"/>
                </a:lnTo>
                <a:lnTo>
                  <a:pt x="1942" y="584"/>
                </a:lnTo>
                <a:lnTo>
                  <a:pt x="1987" y="620"/>
                </a:lnTo>
                <a:lnTo>
                  <a:pt x="2026" y="648"/>
                </a:lnTo>
                <a:lnTo>
                  <a:pt x="2057" y="648"/>
                </a:lnTo>
                <a:lnTo>
                  <a:pt x="2112" y="634"/>
                </a:lnTo>
                <a:lnTo>
                  <a:pt x="2148" y="589"/>
                </a:lnTo>
                <a:lnTo>
                  <a:pt x="2166" y="556"/>
                </a:lnTo>
                <a:lnTo>
                  <a:pt x="2246" y="570"/>
                </a:lnTo>
                <a:lnTo>
                  <a:pt x="2178" y="539"/>
                </a:lnTo>
                <a:lnTo>
                  <a:pt x="2128" y="543"/>
                </a:lnTo>
                <a:lnTo>
                  <a:pt x="2116" y="493"/>
                </a:lnTo>
                <a:lnTo>
                  <a:pt x="2116" y="464"/>
                </a:lnTo>
                <a:lnTo>
                  <a:pt x="2173" y="452"/>
                </a:lnTo>
                <a:lnTo>
                  <a:pt x="2189" y="422"/>
                </a:lnTo>
                <a:lnTo>
                  <a:pt x="2148" y="436"/>
                </a:lnTo>
                <a:lnTo>
                  <a:pt x="2098" y="462"/>
                </a:lnTo>
                <a:lnTo>
                  <a:pt x="2050" y="464"/>
                </a:lnTo>
                <a:lnTo>
                  <a:pt x="2076" y="510"/>
                </a:lnTo>
                <a:lnTo>
                  <a:pt x="2067" y="549"/>
                </a:lnTo>
                <a:lnTo>
                  <a:pt x="2067" y="580"/>
                </a:lnTo>
                <a:lnTo>
                  <a:pt x="2032" y="606"/>
                </a:lnTo>
                <a:lnTo>
                  <a:pt x="1991" y="613"/>
                </a:lnTo>
                <a:lnTo>
                  <a:pt x="1960" y="584"/>
                </a:lnTo>
                <a:lnTo>
                  <a:pt x="1964" y="556"/>
                </a:lnTo>
                <a:lnTo>
                  <a:pt x="1973" y="539"/>
                </a:lnTo>
                <a:lnTo>
                  <a:pt x="1928" y="549"/>
                </a:lnTo>
                <a:lnTo>
                  <a:pt x="1883" y="531"/>
                </a:lnTo>
                <a:lnTo>
                  <a:pt x="1860" y="507"/>
                </a:lnTo>
                <a:lnTo>
                  <a:pt x="1875" y="464"/>
                </a:lnTo>
                <a:lnTo>
                  <a:pt x="1866" y="462"/>
                </a:lnTo>
                <a:lnTo>
                  <a:pt x="1875" y="457"/>
                </a:lnTo>
                <a:lnTo>
                  <a:pt x="1878" y="453"/>
                </a:lnTo>
                <a:lnTo>
                  <a:pt x="1355" y="453"/>
                </a:lnTo>
                <a:lnTo>
                  <a:pt x="1326" y="478"/>
                </a:lnTo>
                <a:lnTo>
                  <a:pt x="1282" y="500"/>
                </a:lnTo>
                <a:lnTo>
                  <a:pt x="1237" y="486"/>
                </a:lnTo>
                <a:lnTo>
                  <a:pt x="1225" y="462"/>
                </a:lnTo>
                <a:lnTo>
                  <a:pt x="1225" y="433"/>
                </a:lnTo>
                <a:lnTo>
                  <a:pt x="1230" y="429"/>
                </a:lnTo>
                <a:lnTo>
                  <a:pt x="1121" y="429"/>
                </a:lnTo>
                <a:lnTo>
                  <a:pt x="1085" y="433"/>
                </a:lnTo>
                <a:lnTo>
                  <a:pt x="1055" y="486"/>
                </a:lnTo>
                <a:lnTo>
                  <a:pt x="1037" y="525"/>
                </a:lnTo>
                <a:lnTo>
                  <a:pt x="1025" y="560"/>
                </a:lnTo>
                <a:lnTo>
                  <a:pt x="969" y="549"/>
                </a:lnTo>
                <a:lnTo>
                  <a:pt x="935" y="525"/>
                </a:lnTo>
                <a:lnTo>
                  <a:pt x="930" y="464"/>
                </a:lnTo>
                <a:lnTo>
                  <a:pt x="907" y="404"/>
                </a:lnTo>
                <a:lnTo>
                  <a:pt x="875" y="370"/>
                </a:lnTo>
                <a:lnTo>
                  <a:pt x="891" y="347"/>
                </a:lnTo>
                <a:lnTo>
                  <a:pt x="858" y="295"/>
                </a:lnTo>
                <a:lnTo>
                  <a:pt x="830" y="276"/>
                </a:lnTo>
                <a:lnTo>
                  <a:pt x="796" y="299"/>
                </a:lnTo>
                <a:lnTo>
                  <a:pt x="746" y="274"/>
                </a:lnTo>
                <a:lnTo>
                  <a:pt x="714" y="291"/>
                </a:lnTo>
                <a:lnTo>
                  <a:pt x="692" y="309"/>
                </a:lnTo>
                <a:lnTo>
                  <a:pt x="630" y="323"/>
                </a:lnTo>
                <a:lnTo>
                  <a:pt x="594" y="358"/>
                </a:lnTo>
                <a:lnTo>
                  <a:pt x="664" y="365"/>
                </a:lnTo>
                <a:lnTo>
                  <a:pt x="728" y="387"/>
                </a:lnTo>
                <a:lnTo>
                  <a:pt x="753" y="422"/>
                </a:lnTo>
                <a:lnTo>
                  <a:pt x="796" y="457"/>
                </a:lnTo>
                <a:lnTo>
                  <a:pt x="800" y="514"/>
                </a:lnTo>
                <a:lnTo>
                  <a:pt x="785" y="570"/>
                </a:lnTo>
                <a:lnTo>
                  <a:pt x="746" y="584"/>
                </a:lnTo>
                <a:lnTo>
                  <a:pt x="701" y="549"/>
                </a:lnTo>
                <a:lnTo>
                  <a:pt x="616" y="545"/>
                </a:lnTo>
                <a:lnTo>
                  <a:pt x="616" y="521"/>
                </a:lnTo>
                <a:lnTo>
                  <a:pt x="692" y="507"/>
                </a:lnTo>
                <a:lnTo>
                  <a:pt x="696" y="474"/>
                </a:lnTo>
                <a:lnTo>
                  <a:pt x="687" y="462"/>
                </a:lnTo>
                <a:lnTo>
                  <a:pt x="662" y="493"/>
                </a:lnTo>
                <a:lnTo>
                  <a:pt x="625" y="469"/>
                </a:lnTo>
                <a:lnTo>
                  <a:pt x="675" y="436"/>
                </a:lnTo>
                <a:lnTo>
                  <a:pt x="701" y="464"/>
                </a:lnTo>
                <a:lnTo>
                  <a:pt x="662" y="433"/>
                </a:lnTo>
                <a:lnTo>
                  <a:pt x="616" y="433"/>
                </a:lnTo>
                <a:lnTo>
                  <a:pt x="585" y="457"/>
                </a:lnTo>
                <a:lnTo>
                  <a:pt x="589" y="493"/>
                </a:lnTo>
                <a:lnTo>
                  <a:pt x="589" y="539"/>
                </a:lnTo>
                <a:lnTo>
                  <a:pt x="580" y="575"/>
                </a:lnTo>
                <a:lnTo>
                  <a:pt x="589" y="610"/>
                </a:lnTo>
                <a:lnTo>
                  <a:pt x="544" y="580"/>
                </a:lnTo>
                <a:lnTo>
                  <a:pt x="526" y="601"/>
                </a:lnTo>
                <a:lnTo>
                  <a:pt x="508" y="579"/>
                </a:lnTo>
                <a:lnTo>
                  <a:pt x="526" y="543"/>
                </a:lnTo>
                <a:lnTo>
                  <a:pt x="485" y="556"/>
                </a:lnTo>
                <a:lnTo>
                  <a:pt x="464" y="584"/>
                </a:lnTo>
                <a:lnTo>
                  <a:pt x="433" y="613"/>
                </a:lnTo>
                <a:lnTo>
                  <a:pt x="433" y="641"/>
                </a:lnTo>
                <a:lnTo>
                  <a:pt x="383" y="641"/>
                </a:lnTo>
                <a:lnTo>
                  <a:pt x="364" y="659"/>
                </a:lnTo>
                <a:lnTo>
                  <a:pt x="383" y="706"/>
                </a:lnTo>
                <a:lnTo>
                  <a:pt x="435" y="729"/>
                </a:lnTo>
                <a:lnTo>
                  <a:pt x="464" y="747"/>
                </a:lnTo>
                <a:lnTo>
                  <a:pt x="458" y="789"/>
                </a:lnTo>
                <a:lnTo>
                  <a:pt x="496" y="779"/>
                </a:lnTo>
                <a:lnTo>
                  <a:pt x="500" y="741"/>
                </a:lnTo>
                <a:lnTo>
                  <a:pt x="557" y="741"/>
                </a:lnTo>
                <a:lnTo>
                  <a:pt x="594" y="706"/>
                </a:lnTo>
                <a:lnTo>
                  <a:pt x="598" y="671"/>
                </a:lnTo>
                <a:lnTo>
                  <a:pt x="594" y="606"/>
                </a:lnTo>
                <a:lnTo>
                  <a:pt x="616" y="563"/>
                </a:lnTo>
                <a:lnTo>
                  <a:pt x="648" y="539"/>
                </a:lnTo>
                <a:lnTo>
                  <a:pt x="696" y="560"/>
                </a:lnTo>
                <a:lnTo>
                  <a:pt x="751" y="584"/>
                </a:lnTo>
                <a:lnTo>
                  <a:pt x="782" y="606"/>
                </a:lnTo>
                <a:lnTo>
                  <a:pt x="808" y="641"/>
                </a:lnTo>
                <a:lnTo>
                  <a:pt x="848" y="659"/>
                </a:lnTo>
                <a:lnTo>
                  <a:pt x="862" y="706"/>
                </a:lnTo>
                <a:lnTo>
                  <a:pt x="867" y="733"/>
                </a:lnTo>
                <a:lnTo>
                  <a:pt x="907" y="761"/>
                </a:lnTo>
                <a:lnTo>
                  <a:pt x="875" y="794"/>
                </a:lnTo>
                <a:lnTo>
                  <a:pt x="826" y="794"/>
                </a:lnTo>
                <a:lnTo>
                  <a:pt x="769" y="815"/>
                </a:lnTo>
                <a:lnTo>
                  <a:pt x="728" y="839"/>
                </a:lnTo>
                <a:lnTo>
                  <a:pt x="664" y="864"/>
                </a:lnTo>
                <a:lnTo>
                  <a:pt x="616" y="904"/>
                </a:lnTo>
                <a:lnTo>
                  <a:pt x="567" y="935"/>
                </a:lnTo>
                <a:lnTo>
                  <a:pt x="557" y="966"/>
                </a:lnTo>
                <a:lnTo>
                  <a:pt x="557" y="991"/>
                </a:lnTo>
                <a:lnTo>
                  <a:pt x="526" y="1015"/>
                </a:lnTo>
                <a:lnTo>
                  <a:pt x="530" y="1044"/>
                </a:lnTo>
                <a:lnTo>
                  <a:pt x="491" y="1079"/>
                </a:lnTo>
                <a:lnTo>
                  <a:pt x="491" y="1123"/>
                </a:lnTo>
                <a:lnTo>
                  <a:pt x="512" y="1158"/>
                </a:lnTo>
                <a:lnTo>
                  <a:pt x="500" y="1185"/>
                </a:lnTo>
                <a:lnTo>
                  <a:pt x="458" y="1171"/>
                </a:lnTo>
                <a:lnTo>
                  <a:pt x="451" y="1123"/>
                </a:lnTo>
                <a:lnTo>
                  <a:pt x="410" y="1100"/>
                </a:lnTo>
                <a:lnTo>
                  <a:pt x="378" y="1107"/>
                </a:lnTo>
                <a:lnTo>
                  <a:pt x="357" y="1140"/>
                </a:lnTo>
                <a:lnTo>
                  <a:pt x="316" y="1123"/>
                </a:lnTo>
                <a:lnTo>
                  <a:pt x="275" y="1123"/>
                </a:lnTo>
                <a:lnTo>
                  <a:pt x="230" y="1154"/>
                </a:lnTo>
                <a:lnTo>
                  <a:pt x="217" y="1185"/>
                </a:lnTo>
                <a:lnTo>
                  <a:pt x="205" y="1216"/>
                </a:lnTo>
                <a:lnTo>
                  <a:pt x="194" y="1267"/>
                </a:lnTo>
                <a:lnTo>
                  <a:pt x="230" y="1298"/>
                </a:lnTo>
                <a:lnTo>
                  <a:pt x="267" y="1274"/>
                </a:lnTo>
                <a:lnTo>
                  <a:pt x="312" y="1274"/>
                </a:lnTo>
                <a:lnTo>
                  <a:pt x="316" y="1316"/>
                </a:lnTo>
                <a:lnTo>
                  <a:pt x="289" y="1343"/>
                </a:lnTo>
                <a:lnTo>
                  <a:pt x="342" y="1352"/>
                </a:lnTo>
                <a:lnTo>
                  <a:pt x="364" y="1362"/>
                </a:lnTo>
                <a:lnTo>
                  <a:pt x="378" y="1401"/>
                </a:lnTo>
                <a:lnTo>
                  <a:pt x="423" y="1415"/>
                </a:lnTo>
                <a:lnTo>
                  <a:pt x="473" y="1448"/>
                </a:lnTo>
                <a:lnTo>
                  <a:pt x="508" y="1429"/>
                </a:lnTo>
                <a:lnTo>
                  <a:pt x="589" y="1448"/>
                </a:lnTo>
                <a:lnTo>
                  <a:pt x="651" y="1451"/>
                </a:lnTo>
                <a:lnTo>
                  <a:pt x="741" y="1489"/>
                </a:lnTo>
                <a:lnTo>
                  <a:pt x="753" y="1521"/>
                </a:lnTo>
                <a:lnTo>
                  <a:pt x="808" y="1557"/>
                </a:lnTo>
                <a:lnTo>
                  <a:pt x="835" y="1606"/>
                </a:lnTo>
                <a:lnTo>
                  <a:pt x="898" y="1631"/>
                </a:lnTo>
                <a:lnTo>
                  <a:pt x="951" y="1637"/>
                </a:lnTo>
                <a:lnTo>
                  <a:pt x="1010" y="1679"/>
                </a:lnTo>
                <a:lnTo>
                  <a:pt x="1082" y="1679"/>
                </a:lnTo>
                <a:lnTo>
                  <a:pt x="1085" y="1715"/>
                </a:lnTo>
                <a:lnTo>
                  <a:pt x="1085" y="1750"/>
                </a:lnTo>
                <a:lnTo>
                  <a:pt x="1055" y="1785"/>
                </a:lnTo>
                <a:lnTo>
                  <a:pt x="1046" y="1829"/>
                </a:lnTo>
                <a:lnTo>
                  <a:pt x="1037" y="1874"/>
                </a:lnTo>
                <a:lnTo>
                  <a:pt x="996" y="1917"/>
                </a:lnTo>
                <a:lnTo>
                  <a:pt x="942" y="1942"/>
                </a:lnTo>
                <a:lnTo>
                  <a:pt x="892" y="1948"/>
                </a:lnTo>
                <a:lnTo>
                  <a:pt x="912" y="1983"/>
                </a:lnTo>
                <a:lnTo>
                  <a:pt x="867" y="2027"/>
                </a:lnTo>
                <a:lnTo>
                  <a:pt x="830" y="2062"/>
                </a:lnTo>
                <a:lnTo>
                  <a:pt x="785" y="2084"/>
                </a:lnTo>
                <a:lnTo>
                  <a:pt x="746" y="2136"/>
                </a:lnTo>
                <a:lnTo>
                  <a:pt x="714" y="2171"/>
                </a:lnTo>
                <a:lnTo>
                  <a:pt x="675" y="2192"/>
                </a:lnTo>
                <a:lnTo>
                  <a:pt x="648" y="2225"/>
                </a:lnTo>
                <a:lnTo>
                  <a:pt x="625" y="2256"/>
                </a:lnTo>
                <a:lnTo>
                  <a:pt x="598" y="2287"/>
                </a:lnTo>
                <a:lnTo>
                  <a:pt x="607" y="2317"/>
                </a:lnTo>
                <a:lnTo>
                  <a:pt x="585" y="2342"/>
                </a:lnTo>
                <a:lnTo>
                  <a:pt x="548" y="2298"/>
                </a:lnTo>
                <a:lnTo>
                  <a:pt x="503" y="2263"/>
                </a:lnTo>
                <a:lnTo>
                  <a:pt x="491" y="2216"/>
                </a:lnTo>
                <a:lnTo>
                  <a:pt x="491" y="2171"/>
                </a:lnTo>
                <a:lnTo>
                  <a:pt x="485" y="2122"/>
                </a:lnTo>
                <a:lnTo>
                  <a:pt x="503" y="2051"/>
                </a:lnTo>
                <a:lnTo>
                  <a:pt x="508" y="1983"/>
                </a:lnTo>
                <a:lnTo>
                  <a:pt x="500" y="1921"/>
                </a:lnTo>
                <a:lnTo>
                  <a:pt x="485" y="1874"/>
                </a:lnTo>
                <a:lnTo>
                  <a:pt x="433" y="1829"/>
                </a:lnTo>
                <a:lnTo>
                  <a:pt x="383" y="1794"/>
                </a:lnTo>
                <a:lnTo>
                  <a:pt x="342" y="1747"/>
                </a:lnTo>
                <a:lnTo>
                  <a:pt x="333" y="1688"/>
                </a:lnTo>
                <a:lnTo>
                  <a:pt x="357" y="1648"/>
                </a:lnTo>
                <a:lnTo>
                  <a:pt x="357" y="1613"/>
                </a:lnTo>
                <a:lnTo>
                  <a:pt x="383" y="1552"/>
                </a:lnTo>
                <a:lnTo>
                  <a:pt x="414" y="1506"/>
                </a:lnTo>
                <a:lnTo>
                  <a:pt x="458" y="1479"/>
                </a:lnTo>
                <a:lnTo>
                  <a:pt x="478" y="1451"/>
                </a:lnTo>
                <a:lnTo>
                  <a:pt x="423" y="1439"/>
                </a:lnTo>
                <a:lnTo>
                  <a:pt x="387" y="1448"/>
                </a:lnTo>
                <a:lnTo>
                  <a:pt x="351" y="1435"/>
                </a:lnTo>
                <a:lnTo>
                  <a:pt x="307" y="1408"/>
                </a:lnTo>
                <a:lnTo>
                  <a:pt x="262" y="1377"/>
                </a:lnTo>
                <a:lnTo>
                  <a:pt x="235" y="1342"/>
                </a:lnTo>
                <a:lnTo>
                  <a:pt x="217" y="1333"/>
                </a:lnTo>
                <a:lnTo>
                  <a:pt x="191" y="1343"/>
                </a:lnTo>
                <a:lnTo>
                  <a:pt x="146" y="1323"/>
                </a:lnTo>
                <a:lnTo>
                  <a:pt x="110" y="1291"/>
                </a:lnTo>
                <a:lnTo>
                  <a:pt x="96" y="1267"/>
                </a:lnTo>
                <a:lnTo>
                  <a:pt x="96" y="1220"/>
                </a:lnTo>
                <a:lnTo>
                  <a:pt x="89" y="1196"/>
                </a:lnTo>
                <a:lnTo>
                  <a:pt x="46" y="1175"/>
                </a:lnTo>
                <a:lnTo>
                  <a:pt x="46" y="1193"/>
                </a:lnTo>
                <a:lnTo>
                  <a:pt x="66" y="1224"/>
                </a:lnTo>
                <a:lnTo>
                  <a:pt x="73" y="1256"/>
                </a:lnTo>
                <a:lnTo>
                  <a:pt x="33" y="1234"/>
                </a:lnTo>
                <a:lnTo>
                  <a:pt x="12" y="1215"/>
                </a:lnTo>
                <a:lnTo>
                  <a:pt x="1" y="1179"/>
                </a:lnTo>
                <a:lnTo>
                  <a:pt x="7" y="1119"/>
                </a:lnTo>
                <a:lnTo>
                  <a:pt x="0" y="1048"/>
                </a:lnTo>
                <a:lnTo>
                  <a:pt x="7" y="956"/>
                </a:lnTo>
                <a:lnTo>
                  <a:pt x="33" y="815"/>
                </a:lnTo>
                <a:lnTo>
                  <a:pt x="91" y="676"/>
                </a:lnTo>
                <a:lnTo>
                  <a:pt x="182" y="514"/>
                </a:lnTo>
                <a:lnTo>
                  <a:pt x="250" y="401"/>
                </a:lnTo>
                <a:lnTo>
                  <a:pt x="351" y="276"/>
                </a:lnTo>
                <a:lnTo>
                  <a:pt x="435" y="203"/>
                </a:lnTo>
              </a:path>
            </a:pathLst>
          </a:custGeom>
          <a:solidFill>
            <a:srgbClr val="CBCBCB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0" y="4860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0" y="1812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715963" y="2108200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kumimoji="0" lang="zh-TW" altLang="en-US" sz="2400">
              <a:latin typeface="Times New Roman" pitchFamily="18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403350" y="3860800"/>
            <a:ext cx="6400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kumimoji="0" lang="zh-TW" altLang="en-US" sz="2400">
              <a:latin typeface="Times New Roman" pitchFamily="18" charset="0"/>
            </a:endParaRP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4213" y="2133600"/>
            <a:ext cx="7772400" cy="1470025"/>
          </a:xfrm>
        </p:spPr>
        <p:txBody>
          <a:bodyPr/>
          <a:lstStyle>
            <a:lvl1pPr>
              <a:defRPr b="0"/>
            </a:lvl1pPr>
          </a:lstStyle>
          <a:p>
            <a:pPr lvl="0"/>
            <a:endParaRPr lang="zh-TW" altLang="en-US" noProof="0"/>
          </a:p>
        </p:txBody>
      </p:sp>
      <p:sp>
        <p:nvSpPr>
          <p:cNvPr id="7147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endParaRPr lang="zh-TW" altLang="en-US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68313" y="19161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59313" y="19161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0755B-0BB0-4E73-AC40-9A2768AC9247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40513" y="620713"/>
            <a:ext cx="2057400" cy="58213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68313" y="620713"/>
            <a:ext cx="6019800" cy="58213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  <p:transition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Click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1DCAA-FF8D-4DCD-A549-2ABD5F15D4EA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DFBA1-B48B-403A-A74D-7B1F4D48346B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8F207-D9F4-4234-BD4C-56C73467BB2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07625-B3CA-4D53-A57E-4FAB890455AE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60D22-76F0-4B46-8736-63C3CF27C79F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E59E2-7E9D-4FBB-919D-E11103665943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1BF16-C85F-4BD8-9AAC-743093C60C33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66008-709F-4647-984D-E88787E17A9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5890B-B2F2-4ABF-A43E-C93B31807F19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17AD5-4A94-45B2-9231-B2A47AF8740B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A74E7-A8DB-49A1-A3CD-AD13D06C6F54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F332A-0E90-44C4-BA20-68BC4162AB1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44450"/>
            <a:ext cx="2057400" cy="608171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44450"/>
            <a:ext cx="6019800" cy="60817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CEA32-57F9-4327-B7B2-DBDE4BBCF7FD}" type="slidenum">
              <a:rPr lang="en-US" altLang="zh-TW"/>
              <a:t>‹#›</a:t>
            </a:fld>
            <a:endParaRPr lang="en-US" altLang="zh-TW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BED6D-82B9-421A-851B-77CC40A1CA1D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80F28-1AC2-4188-9819-6A9092E592EF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A9007-E264-48AB-BFD3-1D621B7B21A4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3C58D-62EA-4F1E-87BE-88D50DFC56C5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554FE-ABAF-460B-B1E3-19E99C79CEF1}" type="slidenum">
              <a:rPr lang="zh-TW" altLang="en-US"/>
              <a:t>‹#›</a:t>
            </a:fld>
            <a:endParaRPr lang="en-US" altLang="zh-TW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31750" y="620713"/>
            <a:ext cx="9112250" cy="0"/>
          </a:xfrm>
          <a:prstGeom prst="line">
            <a:avLst/>
          </a:prstGeom>
          <a:noFill/>
          <a:ln w="25400">
            <a:solidFill>
              <a:srgbClr val="FF00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 flipV="1">
            <a:off x="1836738" y="188913"/>
            <a:ext cx="719137" cy="0"/>
          </a:xfrm>
          <a:prstGeom prst="line">
            <a:avLst/>
          </a:prstGeom>
          <a:noFill/>
          <a:ln w="25400">
            <a:solidFill>
              <a:srgbClr val="3333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8" name="Line 10"/>
          <p:cNvSpPr>
            <a:spLocks noChangeShapeType="1"/>
          </p:cNvSpPr>
          <p:nvPr/>
        </p:nvSpPr>
        <p:spPr bwMode="auto">
          <a:xfrm flipV="1">
            <a:off x="1835150" y="333375"/>
            <a:ext cx="719138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 flipV="1">
            <a:off x="1835150" y="476250"/>
            <a:ext cx="719138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30" name="Picture 12" descr="light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" y="73025"/>
            <a:ext cx="15113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3"/>
          <p:cNvSpPr txBox="1">
            <a:spLocks noChangeArrowheads="1"/>
          </p:cNvSpPr>
          <p:nvPr/>
        </p:nvSpPr>
        <p:spPr bwMode="auto">
          <a:xfrm>
            <a:off x="107950" y="334963"/>
            <a:ext cx="1314450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PMingLiU" pitchFamily="18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800" b="1">
                <a:solidFill>
                  <a:srgbClr val="99CCFF"/>
                </a:solidFill>
              </a:rPr>
              <a:t>POWER TECHNOLOGY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kumimoji="0"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798CC108-7619-4465-B36F-437E16455C57}" type="slidenum">
              <a:rPr lang="zh-TW" altLang="en-US"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6207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zh-TW" altLang="en-US"/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916113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052" name="Line 13"/>
          <p:cNvSpPr>
            <a:spLocks noChangeShapeType="1"/>
          </p:cNvSpPr>
          <p:nvPr/>
        </p:nvSpPr>
        <p:spPr bwMode="auto">
          <a:xfrm>
            <a:off x="0" y="4860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3" name="Line 14"/>
          <p:cNvSpPr>
            <a:spLocks noChangeShapeType="1"/>
          </p:cNvSpPr>
          <p:nvPr/>
        </p:nvSpPr>
        <p:spPr bwMode="auto">
          <a:xfrm>
            <a:off x="0" y="1812925"/>
            <a:ext cx="91424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54" name="Picture 15" descr="內頁橫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31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3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3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+mj-lt"/>
          <a:ea typeface="新細明體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rgbClr val="000099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rgbClr val="000099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rgbClr val="000099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rgbClr val="000099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0099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rgbClr val="000099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內頁橫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1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79388" y="115888"/>
            <a:ext cx="711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2400"/>
          </a:p>
        </p:txBody>
      </p:sp>
      <p:pic>
        <p:nvPicPr>
          <p:cNvPr id="3076" name="Picture 4" descr="內頁橫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138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79388" y="115888"/>
            <a:ext cx="711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新細明體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422275" y="377825"/>
            <a:ext cx="6191250" cy="79375"/>
          </a:xfrm>
          <a:prstGeom prst="rect">
            <a:avLst/>
          </a:prstGeom>
          <a:gradFill rotWithShape="0">
            <a:gsLst>
              <a:gs pos="0">
                <a:srgbClr val="0EABC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>
              <a:defRPr/>
            </a:pPr>
            <a:endParaRPr lang="zh-TW" altLang="en-US" sz="1800"/>
          </a:p>
        </p:txBody>
      </p:sp>
      <p:pic>
        <p:nvPicPr>
          <p:cNvPr id="4100" name="Picture 4" descr="內頁橫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982663" y="0"/>
            <a:ext cx="4456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zh-TW" sz="3600" b="1" u="sng">
              <a:solidFill>
                <a:srgbClr val="003366"/>
              </a:solidFill>
              <a:latin typeface="Times New Roman" pitchFamily="18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82613" y="44450"/>
            <a:ext cx="6980237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Times New Roman" pitchFamily="18" charset="0"/>
                <a:ea typeface="新細明體" charset="-120"/>
              </a:defRPr>
            </a:lvl1pPr>
          </a:lstStyle>
          <a:p>
            <a:pPr>
              <a:defRPr/>
            </a:pPr>
            <a:fld id="{BDF21E37-4D26-4BB7-9194-925AB1741A96}" type="slidenum">
              <a:rPr lang="en-US" altLang="zh-TW"/>
              <a:t>‹#›</a:t>
            </a:fld>
            <a:endParaRPr lang="en-US" altLang="zh-TW"/>
          </a:p>
        </p:txBody>
      </p:sp>
      <p:pic>
        <p:nvPicPr>
          <p:cNvPr id="4104" name="Picture 8" descr="內頁橫2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982663" y="0"/>
            <a:ext cx="44561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zh-TW" sz="3600" b="1" u="sng">
              <a:solidFill>
                <a:srgbClr val="003366"/>
              </a:solidFill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+mj-lt"/>
          <a:ea typeface="新細明體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新細明體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新細明體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4.wmf"/><Relationship Id="rId4" Type="http://schemas.openxmlformats.org/officeDocument/2006/relationships/package" Target="../embeddings/Microsoft_PowerPoint_Presentation2.pptx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8.jpe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1.pptx"/><Relationship Id="rId11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Microsoft_PowerPoint_97-2003_Presentation1.ppt"/><Relationship Id="rId4" Type="http://schemas.openxmlformats.org/officeDocument/2006/relationships/image" Target="../media/image9.jpeg"/><Relationship Id="rId9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23093" y="1993991"/>
            <a:ext cx="889781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[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A065RP25P-HW01]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[LF2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噪音加腳墊改善導致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BD1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銅箔</a:t>
            </a:r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斷裂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]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anose="020B0604020202020204" pitchFamily="34" charset="-120"/>
              </a:rPr>
              <a:t>Corrective Action Report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171" name="Text Box 6"/>
          <p:cNvSpPr txBox="1">
            <a:spLocks noChangeArrowheads="1"/>
          </p:cNvSpPr>
          <p:nvPr/>
        </p:nvSpPr>
        <p:spPr bwMode="auto">
          <a:xfrm>
            <a:off x="6480020" y="5933984"/>
            <a:ext cx="14574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zh-TW" sz="1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Date: </a:t>
            </a:r>
            <a:r>
              <a:rPr lang="en-US" altLang="zh-TW" sz="1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2021/ 5/ 6</a:t>
            </a:r>
            <a:endParaRPr lang="en-US" altLang="zh-TW" sz="14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4172088" cy="107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原因分析</a:t>
            </a:r>
            <a:r>
              <a:rPr lang="en-US" altLang="zh-TW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-1</a:t>
            </a:r>
          </a:p>
          <a:p>
            <a:pPr algn="l" eaLnBrk="1" hangingPunct="1"/>
            <a:endParaRPr kumimoji="0"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62708" y="1303855"/>
            <a:ext cx="10301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LF2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上方總間隙：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1.6mm</a:t>
            </a:r>
          </a:p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選用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2.5mm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腳墊過渡干涉，導致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BD1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銅箔斷裂</a:t>
            </a:r>
            <a:endParaRPr lang="zh-TW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3932" y="2035911"/>
            <a:ext cx="4516188" cy="4478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377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4172088" cy="107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原因分析</a:t>
            </a:r>
            <a:r>
              <a:rPr lang="en-US" altLang="zh-TW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-2</a:t>
            </a:r>
          </a:p>
          <a:p>
            <a:pPr algn="l" eaLnBrk="1" hangingPunct="1"/>
            <a:endParaRPr kumimoji="0"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62708" y="1352172"/>
            <a:ext cx="1030196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Shielding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下地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pin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至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PCB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板下：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標準化設計值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2.8-3.0mm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，重慶廠回覆管控在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2.5-3.0mm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內 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Shielding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下地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pin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至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PCB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板上實測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4.64mm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，扣除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PCB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板厚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1.2mm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，等於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3.44mm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造成機芯輕微頂高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113" y="2907336"/>
            <a:ext cx="3234197" cy="260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3487" y="2907335"/>
            <a:ext cx="4587043" cy="260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066378"/>
              </p:ext>
            </p:extLst>
          </p:nvPr>
        </p:nvGraphicFramePr>
        <p:xfrm>
          <a:off x="6989885" y="967203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封裝程式殼層物件" showAsIcon="1" r:id="rId5" imgW="914400" imgH="769680" progId="Package">
                  <p:embed/>
                </p:oleObj>
              </mc:Choice>
              <mc:Fallback>
                <p:oleObj name="封裝程式殼層物件" showAsIcon="1" r:id="rId5" imgW="914400" imgH="76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9885" y="967203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471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4172088" cy="107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原因分析</a:t>
            </a:r>
            <a:r>
              <a:rPr lang="en-US" altLang="zh-TW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-3</a:t>
            </a:r>
          </a:p>
          <a:p>
            <a:pPr algn="l" eaLnBrk="1" hangingPunct="1"/>
            <a:endParaRPr kumimoji="0"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62708" y="1303855"/>
            <a:ext cx="10301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LF2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規格高度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Max.18.5.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，實測符合規格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排除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LF2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超標</a:t>
            </a:r>
            <a:endParaRPr lang="zh-TW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390" y="2147521"/>
            <a:ext cx="63436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97599"/>
              </p:ext>
            </p:extLst>
          </p:nvPr>
        </p:nvGraphicFramePr>
        <p:xfrm>
          <a:off x="806450" y="4594225"/>
          <a:ext cx="7429496" cy="617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5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38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38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838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389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8389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3863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8389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8389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8389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8389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良品樣機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不良品樣機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NO.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#5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LF2</a:t>
                      </a:r>
                      <a:r>
                        <a:rPr lang="zh-TW" altLang="en-US" sz="1200" u="none" strike="noStrike">
                          <a:effectLst/>
                        </a:rPr>
                        <a:t>高度</a:t>
                      </a:r>
                      <a:r>
                        <a:rPr lang="en-US" altLang="zh-TW" sz="1200" u="none" strike="noStrike">
                          <a:effectLst/>
                        </a:rPr>
                        <a:t>(</a:t>
                      </a:r>
                      <a:r>
                        <a:rPr lang="zh-TW" altLang="en-US" sz="1200" u="none" strike="noStrike">
                          <a:effectLst/>
                        </a:rPr>
                        <a:t>實測</a:t>
                      </a:r>
                      <a:r>
                        <a:rPr lang="en-US" altLang="zh-TW" sz="1200" u="none" strike="noStrike">
                          <a:effectLst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18.05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18.05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18.11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18.01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18.29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18.23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18.23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18.29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18.35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780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417208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設計評估</a:t>
            </a:r>
            <a:r>
              <a:rPr lang="en-US" altLang="zh-TW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-1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0676" y="1315601"/>
            <a:ext cx="4417402" cy="400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09520" y="5571709"/>
            <a:ext cx="103019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以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各零件標準尺寸計算內空高度剩餘間隙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1.6mm</a:t>
            </a:r>
            <a:r>
              <a:rPr lang="zh-TW" altLang="en-US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</a:t>
            </a:r>
            <a:endParaRPr lang="en-US" altLang="zh-TW" sz="18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r>
              <a:rPr lang="zh-TW" altLang="en-US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腳墊尺寸需選用厚度</a:t>
            </a:r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1.5mm</a:t>
            </a:r>
            <a:r>
              <a:rPr lang="zh-TW" altLang="en-US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，才不致設計干涉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7741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417208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設計評估</a:t>
            </a:r>
            <a:r>
              <a:rPr lang="en-US" altLang="zh-TW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-2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62708" y="1345640"/>
            <a:ext cx="103019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ATC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模擬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：腳墊厚度以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1.5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、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2.0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、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2.5mm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進行模擬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2" name="物件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33788"/>
              </p:ext>
            </p:extLst>
          </p:nvPr>
        </p:nvGraphicFramePr>
        <p:xfrm>
          <a:off x="6181725" y="1062038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簡報" showAsIcon="1" r:id="rId4" imgW="914400" imgH="769680" progId="PowerPoint.Show.12">
                  <p:embed/>
                </p:oleObj>
              </mc:Choice>
              <mc:Fallback>
                <p:oleObj name="簡報" showAsIcon="1" r:id="rId4" imgW="914400" imgH="7696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725" y="1062038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8174973"/>
                  </p:ext>
                </p:extLst>
              </p:nvPr>
            </p:nvGraphicFramePr>
            <p:xfrm>
              <a:off x="926351" y="1847203"/>
              <a:ext cx="6781800" cy="208393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8819"/>
                    <a:gridCol w="1467352"/>
                    <a:gridCol w="1275210"/>
                    <a:gridCol w="1303192"/>
                    <a:gridCol w="1247227"/>
                  </a:tblGrid>
                  <a:tr h="407069"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i="0" kern="1200" dirty="0" smtClean="0">
                              <a:solidFill>
                                <a:schemeClr val="bg1"/>
                              </a:solidFill>
                              <a:effectLst/>
                              <a:latin typeface="Arial"/>
                              <a:ea typeface="+mn-ea"/>
                              <a:cs typeface="+mn-cs"/>
                            </a:rPr>
                            <a:t>PCB Strain</a:t>
                          </a:r>
                          <a:endParaRPr lang="en-US" altLang="zh-TW" sz="1400" b="1" kern="1200" dirty="0" smtClean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1800" b="1" dirty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b="1" kern="1200" dirty="0" smtClean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b="1" kern="1200" dirty="0" smtClean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600" b="1" kern="1200" dirty="0" smtClean="0">
                              <a:solidFill>
                                <a:schemeClr val="bg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上蓋下壓力</a:t>
                          </a:r>
                          <a:endParaRPr lang="en-US" altLang="zh-TW" sz="1600" b="1" kern="1200" dirty="0" smtClean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</a:tr>
                  <a:tr h="3392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腳墊厚度 </a:t>
                          </a:r>
                          <a:r>
                            <a:rPr lang="en-US" altLang="zh-TW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(mm)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BD1</a:t>
                          </a:r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LF2</a:t>
                          </a:r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Weld Break Standard</a:t>
                          </a:r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err="1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kgf</a:t>
                          </a:r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</a:tr>
                  <a:tr h="38623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1.5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  <m:r>
                                  <a:rPr lang="en-US" altLang="zh-TW" sz="1400" b="0" i="1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.3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x</m:t>
                                </m:r>
                                <m:sSup>
                                  <m:sSupPr>
                                    <m:ctrlPr>
                                      <a:rPr lang="en-US" altLang="zh-TW" sz="140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8</m:t>
                                </m:r>
                                <m:r>
                                  <a:rPr lang="en-US" altLang="zh-TW" sz="1400" b="0" i="1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.9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x</m:t>
                                </m:r>
                                <m:sSup>
                                  <m:sSupPr>
                                    <m:ctrlPr>
                                      <a:rPr lang="en-US" altLang="zh-TW" sz="140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sz="14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x</m:t>
                                </m:r>
                                <m:sSup>
                                  <m:sSupPr>
                                    <m:ctrlPr>
                                      <a:rPr lang="en-US" altLang="zh-TW" sz="140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sz="14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  <a:sym typeface="Wingdings" panose="05000000000000000000" pitchFamily="2" charset="2"/>
                            </a:rPr>
                            <a:t>1.9</a:t>
                          </a:r>
                          <a:endParaRPr lang="en-US" altLang="zh-TW" sz="14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8623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3</m:t>
                                </m:r>
                                <m:r>
                                  <a:rPr lang="en-US" altLang="zh-TW" sz="1400" b="0" i="1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.8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x</m:t>
                                </m:r>
                                <m:sSup>
                                  <m:sSupPr>
                                    <m:ctrlPr>
                                      <a:rPr lang="en-US" altLang="zh-TW" sz="140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1.</m:t>
                                </m:r>
                                <m: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x</m:t>
                                </m:r>
                                <m:sSup>
                                  <m:sSupPr>
                                    <m:ctrlPr>
                                      <a:rPr lang="en-US" altLang="zh-TW" sz="1400" i="1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400" i="1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400" i="1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  <a:sym typeface="Wingdings" panose="05000000000000000000" pitchFamily="2" charset="2"/>
                            </a:rPr>
                            <a:t>3.3</a:t>
                          </a:r>
                          <a:endParaRPr lang="en-US" altLang="zh-TW" sz="14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</a:tr>
                  <a:tr h="38623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2.5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i="1" dirty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9</m:t>
                                </m:r>
                                <m:r>
                                  <a:rPr lang="en-US" altLang="zh-TW" sz="1400" b="0" i="1" dirty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.1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x</m:t>
                                </m:r>
                                <m:sSup>
                                  <m:sSupPr>
                                    <m:ctrlPr>
                                      <a:rPr lang="en-US" altLang="zh-TW" sz="1400" i="1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400" i="1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400" i="1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0" smtClean="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3.4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400">
                                    <a:latin typeface="Cambria Math"/>
                                    <a:ea typeface="Arial Unicode MS" panose="020B0604020202020204" pitchFamily="34" charset="-120"/>
                                    <a:cs typeface="Arial Unicode MS" panose="020B0604020202020204" pitchFamily="34" charset="-120"/>
                                    <a:sym typeface="Wingdings" panose="05000000000000000000" pitchFamily="2" charset="2"/>
                                  </a:rPr>
                                  <m:t>x</m:t>
                                </m:r>
                                <m:sSup>
                                  <m:sSupPr>
                                    <m:ctrlPr>
                                      <a:rPr lang="en-US" altLang="zh-TW" sz="1400" i="1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400" i="1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TW" sz="1400" i="1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zh-TW" sz="1400" b="0" i="1" smtClean="0">
                                        <a:latin typeface="Cambria Math"/>
                                        <a:ea typeface="Arial Unicode MS" panose="020B0604020202020204" pitchFamily="34" charset="-120"/>
                                        <a:cs typeface="Arial Unicode MS" panose="020B0604020202020204" pitchFamily="34" charset="-120"/>
                                        <a:sym typeface="Wingdings" panose="05000000000000000000" pitchFamily="2" charset="2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TW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  <a:sym typeface="Wingdings" panose="05000000000000000000" pitchFamily="2" charset="2"/>
                            </a:rPr>
                            <a:t>4.7</a:t>
                          </a:r>
                          <a:endParaRPr lang="en-US" altLang="zh-TW" sz="14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8174973"/>
                  </p:ext>
                </p:extLst>
              </p:nvPr>
            </p:nvGraphicFramePr>
            <p:xfrm>
              <a:off x="926351" y="1847203"/>
              <a:ext cx="6781800" cy="208393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8819"/>
                    <a:gridCol w="1467352"/>
                    <a:gridCol w="1275210"/>
                    <a:gridCol w="1303192"/>
                    <a:gridCol w="1247227"/>
                  </a:tblGrid>
                  <a:tr h="407069">
                    <a:tc gridSpan="4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i="0" kern="1200" dirty="0" smtClean="0">
                              <a:solidFill>
                                <a:schemeClr val="bg1"/>
                              </a:solidFill>
                              <a:effectLst/>
                              <a:latin typeface="Arial"/>
                              <a:ea typeface="+mn-ea"/>
                              <a:cs typeface="+mn-cs"/>
                            </a:rPr>
                            <a:t>PCB Strain</a:t>
                          </a:r>
                          <a:endParaRPr lang="en-US" altLang="zh-TW" sz="1400" b="1" kern="1200" dirty="0" smtClean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sz="1800" b="1" dirty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b="1" kern="1200" dirty="0" smtClean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b="1" kern="1200" dirty="0" smtClean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600" b="1" kern="1200" dirty="0" smtClean="0">
                              <a:solidFill>
                                <a:schemeClr val="bg1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上蓋下壓力</a:t>
                          </a:r>
                          <a:endParaRPr lang="en-US" altLang="zh-TW" sz="1600" b="1" kern="1200" dirty="0" smtClean="0">
                            <a:solidFill>
                              <a:schemeClr val="bg1"/>
                            </a:solidFill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/>
                        </a:solid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腳墊厚度 </a:t>
                          </a:r>
                          <a:r>
                            <a:rPr lang="en-US" altLang="zh-TW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(mm)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BD1</a:t>
                          </a:r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LF2</a:t>
                          </a:r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Weld Break Standard</a:t>
                          </a:r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err="1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kgf</a:t>
                          </a:r>
                          <a:endParaRPr lang="zh-TW" altLang="en-US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</a:tr>
                  <a:tr h="38623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1.5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1660" t="-244444" r="-260581" b="-2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232536" t="-244444" r="-200478" b="-206349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326291" t="-81053" r="-96714" b="-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  <a:sym typeface="Wingdings" panose="05000000000000000000" pitchFamily="2" charset="2"/>
                            </a:rPr>
                            <a:t>1.9</a:t>
                          </a:r>
                          <a:endParaRPr lang="en-US" altLang="zh-TW" sz="14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8623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2.0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1660" t="-339063" r="-260581" b="-1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232536" t="-339063" r="-200478" b="-10312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  <a:sym typeface="Wingdings" panose="05000000000000000000" pitchFamily="2" charset="2"/>
                            </a:rPr>
                            <a:t>3.3</a:t>
                          </a:r>
                          <a:endParaRPr lang="en-US" altLang="zh-TW" sz="14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</a:tr>
                  <a:tr h="38623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b="0" i="0" u="none" strike="noStrike" kern="1200" dirty="0" smtClean="0">
                              <a:solidFill>
                                <a:srgbClr val="000000"/>
                              </a:solidFill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</a:rPr>
                            <a:t>2.5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1660" t="-446032" r="-260581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232536" t="-446032" r="-200478" b="-476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TW" sz="1400" dirty="0" smtClean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BACC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400" dirty="0" smtClean="0">
                              <a:latin typeface="Arial Unicode MS" panose="020B0604020202020204" pitchFamily="34" charset="-120"/>
                              <a:ea typeface="Arial Unicode MS" panose="020B0604020202020204" pitchFamily="34" charset="-120"/>
                              <a:cs typeface="Arial Unicode MS" panose="020B0604020202020204" pitchFamily="34" charset="-120"/>
                              <a:sym typeface="Wingdings" panose="05000000000000000000" pitchFamily="2" charset="2"/>
                            </a:rPr>
                            <a:t>4.7</a:t>
                          </a:r>
                          <a:endParaRPr lang="en-US" altLang="zh-TW" sz="1400" dirty="0">
                            <a:latin typeface="Arial Unicode MS" panose="020B0604020202020204" pitchFamily="34" charset="-120"/>
                            <a:ea typeface="Arial Unicode MS" panose="020B0604020202020204" pitchFamily="34" charset="-120"/>
                            <a:cs typeface="Arial Unicode MS" panose="020B0604020202020204" pitchFamily="34" charset="-120"/>
                            <a:sym typeface="Wingdings" panose="05000000000000000000" pitchFamily="2" charset="2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文字方塊 32"/>
          <p:cNvSpPr txBox="1">
            <a:spLocks noChangeArrowheads="1"/>
          </p:cNvSpPr>
          <p:nvPr/>
        </p:nvSpPr>
        <p:spPr bwMode="auto">
          <a:xfrm>
            <a:off x="507251" y="4116585"/>
            <a:ext cx="7620000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110000"/>
              </a:lnSpc>
              <a:spcBef>
                <a:spcPct val="20000"/>
              </a:spcBef>
              <a:buClr>
                <a:srgbClr val="0067C6"/>
              </a:buClr>
              <a:buChar char="•"/>
              <a:defRPr kumimoji="1">
                <a:solidFill>
                  <a:srgbClr val="292929"/>
                </a:solidFill>
                <a:latin typeface="Calibri" pitchFamily="34" charset="0"/>
                <a:ea typeface="新細明體" pitchFamily="18" charset="-120"/>
                <a:cs typeface="Arial" pitchFamily="34" charset="0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67C6"/>
              </a:buClr>
              <a:buSzPct val="50000"/>
              <a:buFont typeface="Wingdings" pitchFamily="2" charset="2"/>
              <a:buChar char="u"/>
              <a:defRPr kumimoji="1" sz="1600">
                <a:solidFill>
                  <a:srgbClr val="292929"/>
                </a:solidFill>
                <a:latin typeface="Calibri" pitchFamily="34" charset="0"/>
                <a:ea typeface="新細明體" pitchFamily="18" charset="-120"/>
                <a:cs typeface="Arial" pitchFamily="34" charset="0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0067C6"/>
              </a:buClr>
              <a:buChar char="•"/>
              <a:defRPr kumimoji="1" sz="1400">
                <a:solidFill>
                  <a:srgbClr val="292929"/>
                </a:solidFill>
                <a:latin typeface="Calibri" pitchFamily="34" charset="0"/>
                <a:ea typeface="新細明體" pitchFamily="18" charset="-12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7C6"/>
              </a:buClr>
              <a:buChar char="•"/>
              <a:defRPr kumimoji="1" sz="2000">
                <a:solidFill>
                  <a:srgbClr val="292929"/>
                </a:solidFill>
                <a:latin typeface="Arial" pitchFamily="34" charset="0"/>
                <a:ea typeface="新細明體" pitchFamily="18" charset="-12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FF00"/>
              </a:buClr>
              <a:buSzPct val="65000"/>
              <a:buFont typeface="Monotype Sorts"/>
              <a:buChar char="l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/>
              <a:buChar char="l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/>
              <a:buChar char="l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/>
              <a:buChar char="l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65000"/>
              <a:buFont typeface="Monotype Sorts"/>
              <a:buChar char="l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  <a:cs typeface="Arial" pitchFamily="34" charset="0"/>
              </a:defRPr>
            </a:lvl9pPr>
          </a:lstStyle>
          <a:p>
            <a:pPr marL="0" indent="0" algn="l" eaLnBrk="1" hangingPunct="1">
              <a:lnSpc>
                <a:spcPct val="150000"/>
              </a:lnSpc>
              <a:spcBef>
                <a:spcPct val="0"/>
              </a:spcBef>
              <a:buClr>
                <a:srgbClr val="3366FF"/>
              </a:buClr>
              <a:buNone/>
            </a:pP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模擬結論</a:t>
            </a:r>
            <a:endParaRPr lang="en-US" altLang="zh-TW" sz="1400" dirty="0" smtClean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Wingdings" panose="05000000000000000000" pitchFamily="2" charset="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>
                <a:srgbClr val="3366FF"/>
              </a:buClr>
            </a:pPr>
            <a:r>
              <a:rPr lang="en-US" altLang="zh-TW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BD1</a:t>
            </a: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之</a:t>
            </a:r>
            <a:r>
              <a:rPr lang="en-US" altLang="zh-TW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PIN</a:t>
            </a: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腳應變較大但還不到板彎錫裂標準，猜測可能是燒機過程的振動造成錫面疲勞破裂。</a:t>
            </a:r>
            <a:endParaRPr lang="en-US" altLang="zh-TW" sz="1400" dirty="0" smtClean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Wingdings" panose="05000000000000000000" pitchFamily="2" charset="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建議</a:t>
            </a:r>
            <a:r>
              <a:rPr lang="en-US" altLang="zh-TW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LF2</a:t>
            </a: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上方腳墊可選用較軟材質，或是在</a:t>
            </a:r>
            <a:r>
              <a:rPr lang="en-US" altLang="zh-TW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BD1</a:t>
            </a: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下方加一腳墊支撐，減少板彎應變造成燒機錫裂的風險。</a:t>
            </a:r>
            <a:endParaRPr lang="en-US" altLang="zh-TW" sz="1400" dirty="0" smtClean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Wingdings" panose="05000000000000000000" pitchFamily="2" charset="2"/>
            </a:endParaRPr>
          </a:p>
          <a:p>
            <a:pPr algn="l" eaLnBrk="1" hangingPunct="1">
              <a:lnSpc>
                <a:spcPct val="150000"/>
              </a:lnSpc>
              <a:spcBef>
                <a:spcPct val="0"/>
              </a:spcBef>
              <a:buClr>
                <a:srgbClr val="3366FF"/>
              </a:buClr>
            </a:pPr>
            <a:r>
              <a:rPr lang="zh-TW" altLang="en-US" sz="1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上蓋下壓力</a:t>
            </a: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與腳墊對應的干涉量落差很大，因組裝時</a:t>
            </a:r>
            <a:r>
              <a:rPr lang="en-US" altLang="zh-TW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LF2</a:t>
            </a: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下方</a:t>
            </a:r>
            <a:r>
              <a:rPr lang="en-US" altLang="zh-TW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PCB</a:t>
            </a: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會彎曲變形，造成</a:t>
            </a:r>
            <a:r>
              <a:rPr lang="en-US" altLang="zh-TW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LF2</a:t>
            </a:r>
            <a:r>
              <a:rPr lang="zh-TW" altLang="en-US" sz="1400" dirty="0" smtClean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Wingdings" panose="05000000000000000000" pitchFamily="2" charset="2"/>
              </a:rPr>
              <a:t>上方腳墊實際壓縮量比設計干涉量少很多。</a:t>
            </a:r>
            <a:endParaRPr lang="en-US" altLang="zh-TW" sz="1400" dirty="0" smtClean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1310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417208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改善對策</a:t>
            </a:r>
            <a:endParaRPr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69277" y="1354601"/>
            <a:ext cx="1030196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後續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針對干涉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設計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，需經以下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依序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確認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endParaRPr lang="zh-TW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342900" indent="-342900" algn="l">
              <a:buAutoNum type="arabicPeriod"/>
            </a:pP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確認各零件規格中高度，尤其電子件公差較大需以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Max.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高度評估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342900" indent="-342900" algn="l">
              <a:buAutoNum type="arabicPeriod"/>
            </a:pP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內空高度各零件尺寸公差分析及計算內空高度剩餘間隙，初步判斷合適的設計尺寸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342900" indent="-342900" algn="l">
              <a:buAutoNum type="arabicPeriod"/>
            </a:pP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將設計尺寸請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ATC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進行模擬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342900" indent="-342900" algn="l">
              <a:buFontTx/>
              <a:buAutoNum type="arabicPeriod"/>
            </a:pP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經以上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評估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後組樣測試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並追蹤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EE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是否依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評估結果進行改善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342900" indent="-342900" algn="l">
              <a:buAutoNum type="arabicPeriod"/>
            </a:pP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與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工廠品管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討論同意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後，安排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1K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以上數量試產確認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OK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，才可以導入。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6763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417208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改善對策</a:t>
            </a:r>
            <a:endParaRPr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404581"/>
            <a:ext cx="3487796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906" y="2908300"/>
            <a:ext cx="4195694" cy="245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2299"/>
            <a:ext cx="4384043" cy="2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51" y="5653237"/>
            <a:ext cx="4629544" cy="30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45163" y="2585134"/>
            <a:ext cx="8981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(1) 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Mylar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於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LF2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處挖空，但需保留絕緣膠帶與鋁片對應打凸處對黏、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(2)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絕綠膠帶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2L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改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1927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新細明體" pitchFamily="18" charset="-120"/>
                <a:cs typeface="Calibri" pitchFamily="34" charset="0"/>
              </a:rPr>
              <a:t>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3740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4387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alibri" pitchFamily="34" charset="0"/>
                <a:ea typeface="新細明體" pitchFamily="18" charset="-120"/>
                <a:cs typeface="Calibri" pitchFamily="34" charset="0"/>
              </a:rPr>
              <a:t> </a:t>
            </a:r>
            <a:endParaRPr kumimoji="1" lang="en-US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45163" y="1384724"/>
            <a:ext cx="1030196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考量加腳墊造成</a:t>
            </a:r>
            <a:r>
              <a:rPr lang="zh-TW" altLang="en-US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干涉等不確定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因素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(LF2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高度公差太大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且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EE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實測於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Mylar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及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shielding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間增加雙面膠能改善噪音問題，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r>
              <a:rPr lang="zh-TW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安排</a:t>
            </a:r>
            <a:r>
              <a:rPr lang="zh-TW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試產</a:t>
            </a:r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1K</a:t>
            </a:r>
            <a:r>
              <a:rPr lang="zh-TW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確認</a:t>
            </a:r>
            <a:r>
              <a:rPr lang="en-US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OK</a:t>
            </a:r>
            <a:r>
              <a:rPr lang="zh-TW" altLang="en-US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後</a:t>
            </a:r>
            <a:r>
              <a:rPr lang="zh-TW" altLang="zh-TW" sz="1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導入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3941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242584" y="2195286"/>
            <a:ext cx="3887144" cy="229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248" tIns="46124" rIns="92248" bIns="46124">
            <a:spAutoFit/>
          </a:bodyPr>
          <a:lstStyle>
            <a:lvl1pPr algn="l" defTabSz="968375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484188" algn="l" defTabSz="968375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968375" algn="l" defTabSz="968375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454150" algn="l" defTabSz="968375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1939925" algn="l" defTabSz="968375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397125" defTabSz="9683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854325" defTabSz="9683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311525" defTabSz="9683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768725" defTabSz="9683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zh-TW" sz="57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 End</a:t>
            </a:r>
          </a:p>
          <a:p>
            <a:pPr algn="ctr">
              <a:spcBef>
                <a:spcPct val="50000"/>
              </a:spcBef>
              <a:buFontTx/>
              <a:buNone/>
              <a:defRPr/>
            </a:pPr>
            <a:r>
              <a:rPr lang="en-US" altLang="zh-TW" sz="57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23654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8"/>
          <p:cNvSpPr txBox="1">
            <a:spLocks noChangeArrowheads="1"/>
          </p:cNvSpPr>
          <p:nvPr/>
        </p:nvSpPr>
        <p:spPr bwMode="auto">
          <a:xfrm>
            <a:off x="240391" y="661735"/>
            <a:ext cx="20361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en-US" altLang="zh-TW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Content</a:t>
            </a:r>
          </a:p>
        </p:txBody>
      </p:sp>
      <p:sp>
        <p:nvSpPr>
          <p:cNvPr id="8195" name="Rectangle 7"/>
          <p:cNvSpPr>
            <a:spLocks noChangeArrowheads="1"/>
          </p:cNvSpPr>
          <p:nvPr/>
        </p:nvSpPr>
        <p:spPr bwMode="auto">
          <a:xfrm>
            <a:off x="496044" y="1304698"/>
            <a:ext cx="491806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457200" indent="-457200" algn="l" eaLnBrk="1" hangingPunct="1">
              <a:buFont typeface="Wingdings" pitchFamily="2" charset="2"/>
              <a:buChar char="Ø"/>
            </a:pPr>
            <a:r>
              <a:rPr kumimoji="0" lang="zh-TW" altLang="en-US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問題說明</a:t>
            </a:r>
            <a:endParaRPr kumimoji="0" lang="en-US" altLang="zh-TW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kumimoji="0" lang="en-US" altLang="zh-TW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kumimoji="0" lang="zh-TW" altLang="en-US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確認現象</a:t>
            </a:r>
            <a:endParaRPr kumimoji="0" lang="en-US" altLang="zh-TW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 eaLnBrk="1" hangingPunct="1"/>
            <a:endParaRPr lang="en-US" altLang="zh-CN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zh-TW" altLang="en-US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原因分析</a:t>
            </a:r>
            <a:endParaRPr lang="en-US" altLang="zh-TW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CN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zh-TW" altLang="en-US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設計評估</a:t>
            </a:r>
            <a:endParaRPr lang="en-US" altLang="zh-TW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+mn-ea"/>
            </a:endParaRPr>
          </a:p>
          <a:p>
            <a:pPr algn="l" eaLnBrk="1" hangingPunct="1"/>
            <a:endParaRPr lang="en-US" altLang="zh-CN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+mn-ea"/>
            </a:endParaRPr>
          </a:p>
          <a:p>
            <a:pPr marL="457200" indent="-457200" algn="l" eaLnBrk="1" hangingPunct="1">
              <a:buFont typeface="Wingdings" pitchFamily="2" charset="2"/>
              <a:buChar char="Ø"/>
            </a:pPr>
            <a:r>
              <a:rPr lang="zh-TW" altLang="en-US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  <a:sym typeface="+mn-ea"/>
              </a:rPr>
              <a:t>改善對策</a:t>
            </a:r>
            <a:endParaRPr lang="en-US" altLang="zh-CN" sz="2800" b="1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  <a:sym typeface="+mn-ea"/>
            </a:endParaRPr>
          </a:p>
          <a:p>
            <a:pPr algn="l" eaLnBrk="1" hangingPunct="1"/>
            <a:r>
              <a:rPr lang="en-US" altLang="zh-TW" sz="28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  <a:p>
            <a:pPr marL="457200" indent="-457200" algn="l" eaLnBrk="1" hangingPunct="1">
              <a:buFont typeface="Wingdings" pitchFamily="2" charset="2"/>
              <a:buChar char="Ø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4172088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kumimoji="0"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問題說明</a:t>
            </a:r>
            <a:endParaRPr kumimoji="0"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17009" y="1238957"/>
            <a:ext cx="750997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A065RP25P-HW01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機種因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LF2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噪音問題，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選用腳墊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(P-100)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干涉壓制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LF2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改善噪音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下圖左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卻導致週邊零件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BD1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銅箔斷裂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下圖右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</a:t>
            </a:r>
          </a:p>
          <a:p>
            <a:pPr algn="l"/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導入階段：</a:t>
            </a:r>
            <a:r>
              <a:rPr lang="zh-CN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機種狀態為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--[ </a:t>
            </a:r>
            <a:r>
              <a:rPr lang="zh-CN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試產階段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~ MP</a:t>
            </a:r>
            <a:r>
              <a:rPr lang="zh-TW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前備料 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(RDN BOM) ] 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導入時驗證：噪音問題由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EE</a:t>
            </a:r>
            <a:r>
              <a:rPr lang="zh-TW" alt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主導與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工廠協調試產導入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右附</a:t>
            </a:r>
            <a:r>
              <a:rPr lang="zh-TW" altLang="en-US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檔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(Acoustic issue </a:t>
            </a:r>
            <a:r>
              <a:rPr lang="en-US" altLang="zh-TW" sz="1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Solution)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發現問題工站：燒機站發生不良，右附檔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(rubber issue)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銅箔斷裂位置如下圖右，銅箔斷裂無法修復</a:t>
            </a:r>
            <a:endParaRPr lang="en-US" altLang="zh-TW" sz="12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Failure rate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：投入數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22K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，不良數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24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，不良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DPPM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：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1091</a:t>
            </a:r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，，右附檔</a:t>
            </a:r>
            <a:r>
              <a:rPr lang="en-US" altLang="zh-TW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(rubber issue)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zh-TW" altLang="zh-TW" sz="1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  <a:p>
            <a:pPr algn="l"/>
            <a:endParaRPr lang="zh-TW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157282" y="3275670"/>
            <a:ext cx="2438671" cy="2971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425002" y="3575625"/>
            <a:ext cx="1948725" cy="253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單箭頭接點 4"/>
          <p:cNvCxnSpPr/>
          <p:nvPr/>
        </p:nvCxnSpPr>
        <p:spPr bwMode="auto">
          <a:xfrm flipV="1">
            <a:off x="5583359" y="6145006"/>
            <a:ext cx="615261" cy="86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6" name="物件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862289"/>
              </p:ext>
            </p:extLst>
          </p:nvPr>
        </p:nvGraphicFramePr>
        <p:xfrm>
          <a:off x="7055120" y="2393119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" name="簡報" showAsIcon="1" r:id="rId6" imgW="914400" imgH="769680" progId="PowerPoint.Show.12">
                  <p:embed/>
                </p:oleObj>
              </mc:Choice>
              <mc:Fallback>
                <p:oleObj name="簡報" showAsIcon="1" r:id="rId6" imgW="914400" imgH="7696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55120" y="2393119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341" y="3576541"/>
            <a:ext cx="2070948" cy="253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物件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40540"/>
              </p:ext>
            </p:extLst>
          </p:nvPr>
        </p:nvGraphicFramePr>
        <p:xfrm>
          <a:off x="7077075" y="1623182"/>
          <a:ext cx="9144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5" name="簡報" showAsIcon="1" r:id="rId10" imgW="914400" imgH="769680" progId="PowerPoint.Show.8">
                  <p:embed/>
                </p:oleObj>
              </mc:Choice>
              <mc:Fallback>
                <p:oleObj name="簡報" showAsIcon="1" r:id="rId10" imgW="914400" imgH="76968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77075" y="1623182"/>
                        <a:ext cx="9144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5916970" cy="107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kumimoji="0" lang="zh-TW" altLang="en-US" sz="3200" b="1" dirty="0">
                <a:solidFill>
                  <a:srgbClr val="0000FF"/>
                </a:solidFill>
                <a:latin typeface="新細明體"/>
                <a:ea typeface="新細明體"/>
              </a:rPr>
              <a:t>確認現象：</a:t>
            </a:r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1. </a:t>
            </a:r>
            <a:r>
              <a:rPr kumimoji="0" lang="zh-TW" altLang="en-US" sz="3200" b="1" dirty="0">
                <a:solidFill>
                  <a:srgbClr val="0000FF"/>
                </a:solidFill>
                <a:latin typeface="新細明體"/>
                <a:ea typeface="新細明體"/>
              </a:rPr>
              <a:t>錫面</a:t>
            </a:r>
            <a:endParaRPr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 eaLnBrk="1" hangingPunct="1"/>
            <a:endParaRPr kumimoji="0"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163" y="1771851"/>
            <a:ext cx="8923867" cy="488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18774" y="1264019"/>
            <a:ext cx="35266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良品樣機：正常開機，無錫裂</a:t>
            </a:r>
            <a:endParaRPr lang="zh-TW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728308" y="1125520"/>
            <a:ext cx="44156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不良品樣機：無法開機，錫裂燒毀</a:t>
            </a:r>
            <a:endParaRPr lang="en-US" altLang="zh-TW" sz="1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(BD1 pin 1)</a:t>
            </a:r>
            <a:endParaRPr lang="zh-TW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5137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5916970" cy="107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kumimoji="0" lang="zh-TW" altLang="en-US" sz="3200" b="1" dirty="0">
                <a:solidFill>
                  <a:srgbClr val="0000FF"/>
                </a:solidFill>
                <a:latin typeface="新細明體"/>
                <a:ea typeface="新細明體"/>
              </a:rPr>
              <a:t>確認現象：</a:t>
            </a:r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2. </a:t>
            </a:r>
            <a:r>
              <a:rPr kumimoji="0" lang="zh-TW" altLang="en-US" sz="3200" b="1" dirty="0">
                <a:solidFill>
                  <a:srgbClr val="0000FF"/>
                </a:solidFill>
                <a:latin typeface="新細明體"/>
                <a:ea typeface="新細明體"/>
              </a:rPr>
              <a:t>板彎</a:t>
            </a:r>
            <a:endParaRPr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 eaLnBrk="1" hangingPunct="1"/>
            <a:endParaRPr kumimoji="0"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18774" y="1264019"/>
            <a:ext cx="35266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良品樣機：無板彎</a:t>
            </a:r>
            <a:endParaRPr lang="zh-TW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728308" y="1264019"/>
            <a:ext cx="44156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不良品樣機：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#5</a:t>
            </a:r>
            <a:r>
              <a:rPr lang="zh-TW" altLang="en-US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板彎</a:t>
            </a:r>
            <a:endParaRPr lang="zh-TW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627" y="1972733"/>
            <a:ext cx="4111984" cy="397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8308" y="1972733"/>
            <a:ext cx="3734215" cy="397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913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B9214D37-DDD0-414C-A818-B6392689AA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676" y="4670414"/>
            <a:ext cx="5118537" cy="2203124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55AD6066-4A28-BE44-8FCF-F4FD67B28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7887"/>
            <a:ext cx="8662506" cy="46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24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kumimoji="0" lang="zh-TW" altLang="en-US" sz="2400" b="1" dirty="0">
                <a:solidFill>
                  <a:srgbClr val="0000FF"/>
                </a:solidFill>
                <a:latin typeface="新細明體"/>
                <a:ea typeface="新細明體"/>
              </a:rPr>
              <a:t>確認現象：確認</a:t>
            </a:r>
            <a:r>
              <a:rPr kumimoji="0" lang="en-US" altLang="zh-TW" sz="2400" b="1" dirty="0">
                <a:solidFill>
                  <a:srgbClr val="0000FF"/>
                </a:solidFill>
                <a:latin typeface="新細明體"/>
                <a:ea typeface="新細明體"/>
              </a:rPr>
              <a:t>pass/failed</a:t>
            </a:r>
            <a:r>
              <a:rPr kumimoji="0" lang="zh-TW" altLang="en-US" sz="2400" b="1" dirty="0">
                <a:solidFill>
                  <a:srgbClr val="0000FF"/>
                </a:solidFill>
                <a:latin typeface="新細明體"/>
                <a:ea typeface="新細明體"/>
              </a:rPr>
              <a:t>產品的以下公差分析中尺寸</a:t>
            </a:r>
            <a:endParaRPr kumimoji="0" lang="en-US" altLang="zh-TW" sz="24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="" xmlns:a16="http://schemas.microsoft.com/office/drawing/2014/main" id="{AD42EB21-B807-9841-9A4C-41E73ADEE57F}"/>
              </a:ext>
            </a:extLst>
          </p:cNvPr>
          <p:cNvGrpSpPr/>
          <p:nvPr/>
        </p:nvGrpSpPr>
        <p:grpSpPr>
          <a:xfrm>
            <a:off x="168166" y="1200872"/>
            <a:ext cx="9152871" cy="5126786"/>
            <a:chOff x="168166" y="1200872"/>
            <a:chExt cx="9152871" cy="5126786"/>
          </a:xfrm>
        </p:grpSpPr>
        <p:pic>
          <p:nvPicPr>
            <p:cNvPr id="4" name="圖片 3">
              <a:extLst>
                <a:ext uri="{FF2B5EF4-FFF2-40B4-BE49-F238E27FC236}">
                  <a16:creationId xmlns="" xmlns:a16="http://schemas.microsoft.com/office/drawing/2014/main" id="{6C0695C9-A869-5B40-841A-EF5473DEB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166" y="1325424"/>
              <a:ext cx="4256689" cy="3344990"/>
            </a:xfrm>
            <a:prstGeom prst="rect">
              <a:avLst/>
            </a:prstGeom>
          </p:spPr>
        </p:pic>
        <p:cxnSp>
          <p:nvCxnSpPr>
            <p:cNvPr id="7" name="直線接點 6">
              <a:extLst>
                <a:ext uri="{FF2B5EF4-FFF2-40B4-BE49-F238E27FC236}">
                  <a16:creationId xmlns="" xmlns:a16="http://schemas.microsoft.com/office/drawing/2014/main" id="{8A436E59-A441-3D41-9990-0135938901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01769" y="5887586"/>
              <a:ext cx="4750672" cy="1051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直線接點 9">
              <a:extLst>
                <a:ext uri="{FF2B5EF4-FFF2-40B4-BE49-F238E27FC236}">
                  <a16:creationId xmlns="" xmlns:a16="http://schemas.microsoft.com/office/drawing/2014/main" id="{547E4AD7-0821-DA4F-8F4F-B5CBAFF5B1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96510" y="5959365"/>
              <a:ext cx="666192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直線接點 11">
              <a:extLst>
                <a:ext uri="{FF2B5EF4-FFF2-40B4-BE49-F238E27FC236}">
                  <a16:creationId xmlns="" xmlns:a16="http://schemas.microsoft.com/office/drawing/2014/main" id="{1B08ECE9-ACF2-D44C-9ACB-924208157C3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50718" y="5405903"/>
              <a:ext cx="0" cy="49219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16" name="直線接點 15">
              <a:extLst>
                <a:ext uri="{FF2B5EF4-FFF2-40B4-BE49-F238E27FC236}">
                  <a16:creationId xmlns="" xmlns:a16="http://schemas.microsoft.com/office/drawing/2014/main" id="{5369984F-F915-3F47-ACC4-81D3A6B691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0718" y="5959365"/>
              <a:ext cx="0" cy="32928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7" name="文字方塊 16">
              <a:extLst>
                <a:ext uri="{FF2B5EF4-FFF2-40B4-BE49-F238E27FC236}">
                  <a16:creationId xmlns="" xmlns:a16="http://schemas.microsoft.com/office/drawing/2014/main" id="{A4374ED6-F61E-3F46-871A-65D9304C4EEE}"/>
                </a:ext>
              </a:extLst>
            </p:cNvPr>
            <p:cNvSpPr txBox="1"/>
            <p:nvPr/>
          </p:nvSpPr>
          <p:spPr>
            <a:xfrm>
              <a:off x="5988270" y="5989104"/>
              <a:ext cx="430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A</a:t>
              </a:r>
              <a:endParaRPr kumimoji="1" lang="zh-TW" altLang="en-US" dirty="0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="" xmlns:a16="http://schemas.microsoft.com/office/drawing/2014/main" id="{F096DCA6-B80E-8C41-85DC-5B35FC194F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32989" y="5810766"/>
              <a:ext cx="562303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直線接點 24">
              <a:extLst>
                <a:ext uri="{FF2B5EF4-FFF2-40B4-BE49-F238E27FC236}">
                  <a16:creationId xmlns="" xmlns:a16="http://schemas.microsoft.com/office/drawing/2014/main" id="{AB15B9F6-D42A-F44F-BA7A-D1E8ED1747C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13021" y="5439058"/>
              <a:ext cx="0" cy="37170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27" name="直線接點 26">
              <a:extLst>
                <a:ext uri="{FF2B5EF4-FFF2-40B4-BE49-F238E27FC236}">
                  <a16:creationId xmlns="" xmlns:a16="http://schemas.microsoft.com/office/drawing/2014/main" id="{1C2AAD87-9B90-A842-A0D7-68BA8EE66EA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13021" y="5898096"/>
              <a:ext cx="2621" cy="42956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" name="文字方塊 28">
              <a:extLst>
                <a:ext uri="{FF2B5EF4-FFF2-40B4-BE49-F238E27FC236}">
                  <a16:creationId xmlns="" xmlns:a16="http://schemas.microsoft.com/office/drawing/2014/main" id="{662645D8-D665-EB4D-966C-C45C06C65295}"/>
                </a:ext>
              </a:extLst>
            </p:cNvPr>
            <p:cNvSpPr txBox="1"/>
            <p:nvPr/>
          </p:nvSpPr>
          <p:spPr>
            <a:xfrm>
              <a:off x="7086591" y="5439058"/>
              <a:ext cx="430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="" xmlns:a16="http://schemas.microsoft.com/office/drawing/2014/main" id="{49F18BFD-E1AB-324C-B5B6-7C35920F96F2}"/>
                </a:ext>
              </a:extLst>
            </p:cNvPr>
            <p:cNvSpPr/>
            <p:nvPr/>
          </p:nvSpPr>
          <p:spPr bwMode="auto">
            <a:xfrm>
              <a:off x="3100552" y="5318573"/>
              <a:ext cx="851338" cy="49219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="" xmlns:a16="http://schemas.microsoft.com/office/drawing/2014/main" id="{5B3CE824-6B53-694D-BF1E-10A6F035BF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00552" y="5318573"/>
              <a:ext cx="505547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直線接點 35">
              <a:extLst>
                <a:ext uri="{FF2B5EF4-FFF2-40B4-BE49-F238E27FC236}">
                  <a16:creationId xmlns="" xmlns:a16="http://schemas.microsoft.com/office/drawing/2014/main" id="{3347C6DD-2037-0E4E-9852-5C7BF7A9CD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22318" y="5318573"/>
              <a:ext cx="0" cy="49219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9" name="文字方塊 38">
              <a:extLst>
                <a:ext uri="{FF2B5EF4-FFF2-40B4-BE49-F238E27FC236}">
                  <a16:creationId xmlns="" xmlns:a16="http://schemas.microsoft.com/office/drawing/2014/main" id="{07AF98C1-1BCF-E64A-B676-592E8894D7BC}"/>
                </a:ext>
              </a:extLst>
            </p:cNvPr>
            <p:cNvSpPr txBox="1"/>
            <p:nvPr/>
          </p:nvSpPr>
          <p:spPr>
            <a:xfrm>
              <a:off x="7822318" y="5395392"/>
              <a:ext cx="430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C</a:t>
              </a:r>
              <a:endParaRPr kumimoji="1" lang="zh-TW" altLang="en-US" dirty="0"/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="" xmlns:a16="http://schemas.microsoft.com/office/drawing/2014/main" id="{D86E3BB2-3044-1C41-8C10-BA2E1DEAC39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00552" y="5071580"/>
              <a:ext cx="505547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" name="文字方塊 40">
              <a:extLst>
                <a:ext uri="{FF2B5EF4-FFF2-40B4-BE49-F238E27FC236}">
                  <a16:creationId xmlns="" xmlns:a16="http://schemas.microsoft.com/office/drawing/2014/main" id="{60744B12-1F4C-AD4B-AD9D-C4AB4F134918}"/>
                </a:ext>
              </a:extLst>
            </p:cNvPr>
            <p:cNvSpPr txBox="1"/>
            <p:nvPr/>
          </p:nvSpPr>
          <p:spPr>
            <a:xfrm>
              <a:off x="7843345" y="5023684"/>
              <a:ext cx="430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D</a:t>
              </a:r>
              <a:endParaRPr kumimoji="1" lang="zh-TW" altLang="en-US" dirty="0"/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="" xmlns:a16="http://schemas.microsoft.com/office/drawing/2014/main" id="{76F32D44-4065-964B-8EA3-854A0418D7B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22318" y="5023684"/>
              <a:ext cx="0" cy="33111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7" name="直線接點 46">
              <a:extLst>
                <a:ext uri="{FF2B5EF4-FFF2-40B4-BE49-F238E27FC236}">
                  <a16:creationId xmlns="" xmlns:a16="http://schemas.microsoft.com/office/drawing/2014/main" id="{219AB5C3-5DA8-2241-9FA3-12978F20DE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03515" y="1886945"/>
              <a:ext cx="4040234" cy="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直線接點 47">
              <a:extLst>
                <a:ext uri="{FF2B5EF4-FFF2-40B4-BE49-F238E27FC236}">
                  <a16:creationId xmlns="" xmlns:a16="http://schemas.microsoft.com/office/drawing/2014/main" id="{830F8B40-9787-624C-BBAD-8FA296723A5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594126" y="1886947"/>
              <a:ext cx="19459" cy="321106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50" name="文字方塊 49">
              <a:extLst>
                <a:ext uri="{FF2B5EF4-FFF2-40B4-BE49-F238E27FC236}">
                  <a16:creationId xmlns="" xmlns:a16="http://schemas.microsoft.com/office/drawing/2014/main" id="{550A1FDE-9560-8B4C-8382-4FA8DE8F599B}"/>
                </a:ext>
              </a:extLst>
            </p:cNvPr>
            <p:cNvSpPr txBox="1"/>
            <p:nvPr/>
          </p:nvSpPr>
          <p:spPr>
            <a:xfrm>
              <a:off x="5628290" y="2567741"/>
              <a:ext cx="430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E</a:t>
              </a:r>
              <a:endParaRPr kumimoji="1" lang="zh-TW" altLang="en-US" dirty="0"/>
            </a:p>
          </p:txBody>
        </p:sp>
        <p:sp>
          <p:nvSpPr>
            <p:cNvPr id="57" name="矩形 56">
              <a:extLst>
                <a:ext uri="{FF2B5EF4-FFF2-40B4-BE49-F238E27FC236}">
                  <a16:creationId xmlns="" xmlns:a16="http://schemas.microsoft.com/office/drawing/2014/main" id="{CCB6941A-B4D9-0045-89EC-44C377250A9D}"/>
                </a:ext>
              </a:extLst>
            </p:cNvPr>
            <p:cNvSpPr/>
            <p:nvPr/>
          </p:nvSpPr>
          <p:spPr bwMode="auto">
            <a:xfrm>
              <a:off x="1457332" y="1575700"/>
              <a:ext cx="749840" cy="32143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TW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cxnSp>
          <p:nvCxnSpPr>
            <p:cNvPr id="58" name="直線接點 57">
              <a:extLst>
                <a:ext uri="{FF2B5EF4-FFF2-40B4-BE49-F238E27FC236}">
                  <a16:creationId xmlns="" xmlns:a16="http://schemas.microsoft.com/office/drawing/2014/main" id="{9C38F9EF-02C3-CE48-98EC-E4E876FB62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57332" y="1575699"/>
              <a:ext cx="669869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文字方塊 59">
              <a:extLst>
                <a:ext uri="{FF2B5EF4-FFF2-40B4-BE49-F238E27FC236}">
                  <a16:creationId xmlns="" xmlns:a16="http://schemas.microsoft.com/office/drawing/2014/main" id="{824AD449-C0EB-3F4F-91DD-000792EC4932}"/>
                </a:ext>
              </a:extLst>
            </p:cNvPr>
            <p:cNvSpPr txBox="1"/>
            <p:nvPr/>
          </p:nvSpPr>
          <p:spPr>
            <a:xfrm>
              <a:off x="5280475" y="1531814"/>
              <a:ext cx="430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F</a:t>
              </a:r>
              <a:endParaRPr kumimoji="1" lang="zh-TW" altLang="en-US" dirty="0"/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="" xmlns:a16="http://schemas.microsoft.com/office/drawing/2014/main" id="{9B3D812D-796F-684C-A7A9-921FCE46C8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65225" y="1546663"/>
              <a:ext cx="0" cy="4005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5" name="直線接點 64">
              <a:extLst>
                <a:ext uri="{FF2B5EF4-FFF2-40B4-BE49-F238E27FC236}">
                  <a16:creationId xmlns="" xmlns:a16="http://schemas.microsoft.com/office/drawing/2014/main" id="{2BCF3887-3957-534D-9984-A3D0FC84DF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21948" y="1677664"/>
              <a:ext cx="5080102" cy="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直線接點 66">
              <a:extLst>
                <a:ext uri="{FF2B5EF4-FFF2-40B4-BE49-F238E27FC236}">
                  <a16:creationId xmlns="" xmlns:a16="http://schemas.microsoft.com/office/drawing/2014/main" id="{D7C8A9BB-6927-B143-9CEC-C212D1A62E8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22318" y="1575699"/>
              <a:ext cx="0" cy="13305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8" name="直線接點 67">
              <a:extLst>
                <a:ext uri="{FF2B5EF4-FFF2-40B4-BE49-F238E27FC236}">
                  <a16:creationId xmlns="" xmlns:a16="http://schemas.microsoft.com/office/drawing/2014/main" id="{ED03A291-F562-524F-BA47-0786AA313E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96952" y="1219569"/>
              <a:ext cx="0" cy="37170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69" name="直線接點 68">
              <a:extLst>
                <a:ext uri="{FF2B5EF4-FFF2-40B4-BE49-F238E27FC236}">
                  <a16:creationId xmlns="" xmlns:a16="http://schemas.microsoft.com/office/drawing/2014/main" id="{DE716F82-5025-C141-AD31-D9C7A8B26E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96952" y="1678607"/>
              <a:ext cx="2621" cy="42956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70" name="文字方塊 69">
              <a:extLst>
                <a:ext uri="{FF2B5EF4-FFF2-40B4-BE49-F238E27FC236}">
                  <a16:creationId xmlns="" xmlns:a16="http://schemas.microsoft.com/office/drawing/2014/main" id="{B8FECE34-3A89-5D41-9FDC-8F624EEB7B6B}"/>
                </a:ext>
              </a:extLst>
            </p:cNvPr>
            <p:cNvSpPr txBox="1"/>
            <p:nvPr/>
          </p:nvSpPr>
          <p:spPr>
            <a:xfrm>
              <a:off x="7169680" y="1200872"/>
              <a:ext cx="920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Target</a:t>
              </a:r>
              <a:endParaRPr kumimoji="1" lang="zh-TW" altLang="en-US" dirty="0"/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="" xmlns:a16="http://schemas.microsoft.com/office/drawing/2014/main" id="{C200CEB8-A2C5-3A4A-9A3A-7DA6FCC0FE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50596" y="2916804"/>
              <a:ext cx="400543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文字方塊 76">
              <a:extLst>
                <a:ext uri="{FF2B5EF4-FFF2-40B4-BE49-F238E27FC236}">
                  <a16:creationId xmlns="" xmlns:a16="http://schemas.microsoft.com/office/drawing/2014/main" id="{DF6F2FEC-F404-DE42-AB1C-662B6AD6531F}"/>
                </a:ext>
              </a:extLst>
            </p:cNvPr>
            <p:cNvSpPr txBox="1"/>
            <p:nvPr/>
          </p:nvSpPr>
          <p:spPr>
            <a:xfrm>
              <a:off x="7792909" y="1977987"/>
              <a:ext cx="920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G</a:t>
              </a:r>
              <a:endParaRPr kumimoji="1" lang="zh-TW" altLang="en-US" dirty="0"/>
            </a:p>
          </p:txBody>
        </p:sp>
        <p:cxnSp>
          <p:nvCxnSpPr>
            <p:cNvPr id="78" name="直線接點 77">
              <a:extLst>
                <a:ext uri="{FF2B5EF4-FFF2-40B4-BE49-F238E27FC236}">
                  <a16:creationId xmlns="" xmlns:a16="http://schemas.microsoft.com/office/drawing/2014/main" id="{87B11556-12C9-FE4D-9012-E3B2D0BB8D8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50596" y="2997919"/>
              <a:ext cx="480783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直線接點 78">
              <a:extLst>
                <a:ext uri="{FF2B5EF4-FFF2-40B4-BE49-F238E27FC236}">
                  <a16:creationId xmlns="" xmlns:a16="http://schemas.microsoft.com/office/drawing/2014/main" id="{5B5B2594-677B-D14D-BBB9-5324CC6868A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716183" y="2997919"/>
              <a:ext cx="0" cy="299118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80" name="直線接點 79">
              <a:extLst>
                <a:ext uri="{FF2B5EF4-FFF2-40B4-BE49-F238E27FC236}">
                  <a16:creationId xmlns="" xmlns:a16="http://schemas.microsoft.com/office/drawing/2014/main" id="{D3000F7A-A633-6B41-B477-424633A417A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37777" y="2424611"/>
              <a:ext cx="0" cy="49219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81" name="直線接點 80">
              <a:extLst>
                <a:ext uri="{FF2B5EF4-FFF2-40B4-BE49-F238E27FC236}">
                  <a16:creationId xmlns="" xmlns:a16="http://schemas.microsoft.com/office/drawing/2014/main" id="{E8A3BCE3-DB32-2348-8450-5C88C3FC093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37777" y="2978073"/>
              <a:ext cx="0" cy="32928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82" name="文字方塊 81">
              <a:extLst>
                <a:ext uri="{FF2B5EF4-FFF2-40B4-BE49-F238E27FC236}">
                  <a16:creationId xmlns="" xmlns:a16="http://schemas.microsoft.com/office/drawing/2014/main" id="{451A513D-2350-8A49-A014-BCFCB1737D94}"/>
                </a:ext>
              </a:extLst>
            </p:cNvPr>
            <p:cNvSpPr txBox="1"/>
            <p:nvPr/>
          </p:nvSpPr>
          <p:spPr>
            <a:xfrm>
              <a:off x="8037777" y="2509043"/>
              <a:ext cx="920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H</a:t>
              </a:r>
              <a:endParaRPr kumimoji="1" lang="zh-TW" altLang="en-US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="" xmlns:a16="http://schemas.microsoft.com/office/drawing/2014/main" id="{3C1513BA-1E2E-CC4F-A5D1-C15BA10C230A}"/>
                </a:ext>
              </a:extLst>
            </p:cNvPr>
            <p:cNvSpPr txBox="1"/>
            <p:nvPr/>
          </p:nvSpPr>
          <p:spPr>
            <a:xfrm>
              <a:off x="8400384" y="3323202"/>
              <a:ext cx="920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TW" dirty="0"/>
                <a:t>I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16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8050570" cy="58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kumimoji="0" lang="zh-TW" altLang="en-US" sz="3200" b="1" dirty="0">
                <a:solidFill>
                  <a:srgbClr val="0000FF"/>
                </a:solidFill>
                <a:latin typeface="新細明體"/>
                <a:ea typeface="新細明體"/>
              </a:rPr>
              <a:t>確認現象：良品與不良品樣機差異比較</a:t>
            </a:r>
            <a:endParaRPr kumimoji="0"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="" xmlns:a16="http://schemas.microsoft.com/office/drawing/2014/main" id="{C71EE073-3FD9-8545-AFA4-FE08CEF7E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735709"/>
              </p:ext>
            </p:extLst>
          </p:nvPr>
        </p:nvGraphicFramePr>
        <p:xfrm>
          <a:off x="145162" y="1576552"/>
          <a:ext cx="8620463" cy="3891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6079">
                  <a:extLst>
                    <a:ext uri="{9D8B030D-6E8A-4147-A177-3AD203B41FA5}">
                      <a16:colId xmlns="" xmlns:a16="http://schemas.microsoft.com/office/drawing/2014/main" val="553194857"/>
                    </a:ext>
                  </a:extLst>
                </a:gridCol>
                <a:gridCol w="1360210">
                  <a:extLst>
                    <a:ext uri="{9D8B030D-6E8A-4147-A177-3AD203B41FA5}">
                      <a16:colId xmlns="" xmlns:a16="http://schemas.microsoft.com/office/drawing/2014/main" val="3229844614"/>
                    </a:ext>
                  </a:extLst>
                </a:gridCol>
                <a:gridCol w="1024029">
                  <a:extLst>
                    <a:ext uri="{9D8B030D-6E8A-4147-A177-3AD203B41FA5}">
                      <a16:colId xmlns="" xmlns:a16="http://schemas.microsoft.com/office/drawing/2014/main" val="142614224"/>
                    </a:ext>
                  </a:extLst>
                </a:gridCol>
                <a:gridCol w="1024029">
                  <a:extLst>
                    <a:ext uri="{9D8B030D-6E8A-4147-A177-3AD203B41FA5}">
                      <a16:colId xmlns="" xmlns:a16="http://schemas.microsoft.com/office/drawing/2014/main" val="3623115997"/>
                    </a:ext>
                  </a:extLst>
                </a:gridCol>
                <a:gridCol w="1024029">
                  <a:extLst>
                    <a:ext uri="{9D8B030D-6E8A-4147-A177-3AD203B41FA5}">
                      <a16:colId xmlns="" xmlns:a16="http://schemas.microsoft.com/office/drawing/2014/main" val="2625528750"/>
                    </a:ext>
                  </a:extLst>
                </a:gridCol>
                <a:gridCol w="1024029">
                  <a:extLst>
                    <a:ext uri="{9D8B030D-6E8A-4147-A177-3AD203B41FA5}">
                      <a16:colId xmlns="" xmlns:a16="http://schemas.microsoft.com/office/drawing/2014/main" val="919356215"/>
                    </a:ext>
                  </a:extLst>
                </a:gridCol>
                <a:gridCol w="1024029">
                  <a:extLst>
                    <a:ext uri="{9D8B030D-6E8A-4147-A177-3AD203B41FA5}">
                      <a16:colId xmlns="" xmlns:a16="http://schemas.microsoft.com/office/drawing/2014/main" val="707005963"/>
                    </a:ext>
                  </a:extLst>
                </a:gridCol>
                <a:gridCol w="1024029">
                  <a:extLst>
                    <a:ext uri="{9D8B030D-6E8A-4147-A177-3AD203B41FA5}">
                      <a16:colId xmlns="" xmlns:a16="http://schemas.microsoft.com/office/drawing/2014/main" val="2898982950"/>
                    </a:ext>
                  </a:extLst>
                </a:gridCol>
              </a:tblGrid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 dirty="0">
                          <a:effectLst/>
                        </a:rPr>
                        <a:t>Spec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Pass 1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Pass 2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Pass 3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Failed 1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Failed 2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Failed 3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34015451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A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250676957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B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2998276983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C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609659721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D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1.2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1.18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1.18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1.18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1.18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1.18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1.18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2095450298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E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18.5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18.05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18.05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18.11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18.29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18.23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18.23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4002837362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F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2.6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195170339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G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12.4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12.4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12.4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12.4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12.4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12.4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12.4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675064821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>
                          <a:effectLst/>
                        </a:rPr>
                        <a:t>H</a:t>
                      </a:r>
                      <a:endParaRPr lang="en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0.45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939744598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 dirty="0">
                          <a:effectLst/>
                        </a:rPr>
                        <a:t>I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12.3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1902597362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  <a:endParaRPr lang="e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0.3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　</a:t>
                      </a:r>
                      <a:r>
                        <a:rPr lang="en-US" altLang="zh-TW" sz="1100" u="none" strike="noStrike" dirty="0" smtClean="0">
                          <a:effectLst/>
                        </a:rPr>
                        <a:t>0.28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</a:tr>
              <a:tr h="249884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e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0.32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0.31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0.31</a:t>
                      </a:r>
                      <a:endParaRPr lang="zh-TW" altLang="en-US" sz="11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0.31</a:t>
                      </a:r>
                      <a:endParaRPr lang="zh-TW" altLang="en-US" sz="11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0.31</a:t>
                      </a:r>
                      <a:endParaRPr lang="zh-TW" altLang="en-US" sz="11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0.31</a:t>
                      </a:r>
                      <a:endParaRPr lang="zh-TW" altLang="en-US" sz="11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0.31</a:t>
                      </a:r>
                      <a:endParaRPr lang="zh-TW" altLang="en-US" sz="11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en" sz="1100" u="none" strike="noStrike" dirty="0">
                          <a:effectLst/>
                        </a:rPr>
                        <a:t>Target</a:t>
                      </a:r>
                      <a:endParaRPr lang="en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0.85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0.58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0..58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0.64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0.82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0.76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0.76</a:t>
                      </a:r>
                      <a:endParaRPr lang="en-US" altLang="zh-TW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="" xmlns:a16="http://schemas.microsoft.com/office/drawing/2014/main" val="294911628"/>
                  </a:ext>
                </a:extLst>
              </a:tr>
              <a:tr h="268418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上方腳墊</a:t>
                      </a:r>
                      <a:r>
                        <a:rPr lang="zh-TW" altLang="en-US" sz="1100" u="none" strike="noStrike" dirty="0" smtClean="0">
                          <a:effectLst/>
                        </a:rPr>
                        <a:t>硬度</a:t>
                      </a:r>
                      <a:endParaRPr lang="en-US" altLang="zh-TW" sz="11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altLang="zh-TW" sz="1100" u="none" strike="noStrike" dirty="0" smtClean="0">
                          <a:effectLst/>
                        </a:rPr>
                        <a:t>(Shore A)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75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75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75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75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75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75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75</a:t>
                      </a:r>
                      <a:endParaRPr lang="zh-TW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3245508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941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3" y="625846"/>
            <a:ext cx="4172088" cy="107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原因分析</a:t>
            </a:r>
            <a:r>
              <a:rPr lang="en-US" altLang="zh-TW" sz="3200" b="1" dirty="0" smtClean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zh-TW" altLang="en-US" sz="3200" b="1" dirty="0" smtClean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公差分析</a:t>
            </a:r>
            <a:endParaRPr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 eaLnBrk="1" hangingPunct="1"/>
            <a:endParaRPr kumimoji="0"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6" y="1454347"/>
            <a:ext cx="8954219" cy="413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65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145162" y="625846"/>
            <a:ext cx="7474837" cy="107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l" eaLnBrk="1" hangingPunct="1"/>
            <a:r>
              <a:rPr kumimoji="0" lang="en-US" altLang="zh-TW" sz="3200" b="1" dirty="0">
                <a:solidFill>
                  <a:srgbClr val="0000FF"/>
                </a:solidFill>
                <a:latin typeface="新細明體"/>
                <a:ea typeface="新細明體"/>
              </a:rPr>
              <a:t>˙</a:t>
            </a:r>
            <a:r>
              <a:rPr lang="zh-TW" altLang="en-US" sz="32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原因分析</a:t>
            </a:r>
            <a:r>
              <a:rPr lang="en-US" altLang="zh-TW" sz="3200" b="1" dirty="0" smtClean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-2.5mm</a:t>
            </a:r>
            <a:r>
              <a:rPr lang="zh-TW" altLang="en-US" sz="3200" b="1" dirty="0" smtClean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腳墊壓縮量對應</a:t>
            </a:r>
            <a:r>
              <a:rPr lang="en-US" altLang="zh-TW" sz="3200" b="1" dirty="0" err="1" smtClean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kgf</a:t>
            </a:r>
            <a:endParaRPr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algn="l" eaLnBrk="1" hangingPunct="1"/>
            <a:endParaRPr kumimoji="0" lang="en-US" altLang="zh-TW" sz="3200" b="1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99" y="1339849"/>
            <a:ext cx="6581611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558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Q104 ISSUE">
  <a:themeElements>
    <a:clrScheme name="Q104 ISSU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Q104 ISSU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Q104 ISSU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104 ISSU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104 ISSU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Hipro Presentation 母片">
  <a:themeElements>
    <a:clrScheme name="Hipro Presentation 母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Hipro Presentation 母片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Hipro Presentation 母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ipro Presentation 母片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pro Presentation 母片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14726</TotalTime>
  <Words>847</Words>
  <Application>Microsoft Office PowerPoint</Application>
  <PresentationFormat>如螢幕大小 (4:3)</PresentationFormat>
  <Paragraphs>241</Paragraphs>
  <Slides>17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4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Default Design</vt:lpstr>
      <vt:lpstr>自訂設計</vt:lpstr>
      <vt:lpstr>Q104 ISSUE</vt:lpstr>
      <vt:lpstr>Hipro Presentation 母片</vt:lpstr>
      <vt:lpstr>簡報</vt:lpstr>
      <vt:lpstr>封裝程式殼層物件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2008 Acer AD Models Quality Review  &amp; 2009 Improvement Plan    Focus Team</dc:title>
  <dc:creator>Sylon_Yang(楊錫隆)</dc:creator>
  <cp:lastModifiedBy>Faris_Hsiao(蕭人豪)</cp:lastModifiedBy>
  <cp:revision>2460</cp:revision>
  <cp:lastPrinted>2021-03-04T05:12:19Z</cp:lastPrinted>
  <dcterms:created xsi:type="dcterms:W3CDTF">2002-04-08T16:40:00Z</dcterms:created>
  <dcterms:modified xsi:type="dcterms:W3CDTF">2021-12-21T01:20:57Z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